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9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8" r:id="rId22"/>
    <p:sldId id="312" r:id="rId23"/>
    <p:sldId id="313" r:id="rId24"/>
    <p:sldId id="314" r:id="rId25"/>
    <p:sldId id="315" r:id="rId26"/>
    <p:sldId id="316" r:id="rId27"/>
    <p:sldId id="317" r:id="rId28"/>
    <p:sldId id="318" r:id="rId29"/>
    <p:sldId id="320" r:id="rId30"/>
    <p:sldId id="321" r:id="rId31"/>
    <p:sldId id="322" r:id="rId32"/>
    <p:sldId id="323" r:id="rId33"/>
    <p:sldId id="273" r:id="rId34"/>
    <p:sldId id="324" r:id="rId35"/>
    <p:sldId id="325" r:id="rId36"/>
    <p:sldId id="326" r:id="rId37"/>
    <p:sldId id="327" r:id="rId38"/>
    <p:sldId id="330" r:id="rId39"/>
    <p:sldId id="331" r:id="rId40"/>
    <p:sldId id="333" r:id="rId41"/>
    <p:sldId id="334" r:id="rId42"/>
    <p:sldId id="335" r:id="rId43"/>
    <p:sldId id="332" r:id="rId44"/>
    <p:sldId id="342" r:id="rId45"/>
    <p:sldId id="336" r:id="rId46"/>
    <p:sldId id="337" r:id="rId47"/>
    <p:sldId id="345" r:id="rId48"/>
    <p:sldId id="346" r:id="rId49"/>
    <p:sldId id="347" r:id="rId50"/>
    <p:sldId id="348" r:id="rId51"/>
    <p:sldId id="344" r:id="rId52"/>
    <p:sldId id="349" r:id="rId53"/>
    <p:sldId id="350" r:id="rId54"/>
    <p:sldId id="351" r:id="rId55"/>
    <p:sldId id="340" r:id="rId56"/>
    <p:sldId id="328" r:id="rId57"/>
    <p:sldId id="329"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69" d="100"/>
          <a:sy n="69" d="100"/>
        </p:scale>
        <p:origin x="1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move the slide</a:t>
            </a:r>
          </a:p>
        </p:txBody>
      </p:sp>
      <p:sp>
        <p:nvSpPr>
          <p:cNvPr id="176"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177"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178" name="PlaceHolder 4"/>
          <p:cNvSpPr>
            <a:spLocks noGrp="1"/>
          </p:cNvSpPr>
          <p:nvPr>
            <p:ph type="dt" idx="9"/>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179" name="PlaceHolder 5"/>
          <p:cNvSpPr>
            <a:spLocks noGrp="1"/>
          </p:cNvSpPr>
          <p:nvPr>
            <p:ph type="ftr" idx="10"/>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180" name="PlaceHolder 6"/>
          <p:cNvSpPr>
            <a:spLocks noGrp="1"/>
          </p:cNvSpPr>
          <p:nvPr>
            <p:ph type="sldNum" idx="11"/>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D0B37462-141D-4CFB-A03E-CEED745C164E}" type="slidenum">
              <a:rPr lang="en-IN" sz="1400" b="0" strike="noStrike" spc="-1">
                <a:latin typeface="Times New Roman"/>
              </a:rPr>
              <a:t>‹#›</a:t>
            </a:fld>
            <a:endParaRPr lang="en-IN" sz="1400" b="0" strike="noStrike" spc="-1">
              <a:latin typeface="Times New Roman"/>
            </a:endParaRPr>
          </a:p>
        </p:txBody>
      </p:sp>
    </p:spTree>
    <p:extLst>
      <p:ext uri="{BB962C8B-B14F-4D97-AF65-F5344CB8AC3E}">
        <p14:creationId xmlns:p14="http://schemas.microsoft.com/office/powerpoint/2010/main" val="383194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noRot="1" noChangeAspect="1"/>
          </p:cNvSpPr>
          <p:nvPr>
            <p:ph type="sldImg"/>
          </p:nvPr>
        </p:nvSpPr>
        <p:spPr>
          <a:xfrm>
            <a:off x="1143000" y="685800"/>
            <a:ext cx="4572000" cy="3429000"/>
          </a:xfrm>
          <a:prstGeom prst="rect">
            <a:avLst/>
          </a:prstGeom>
          <a:ln w="0">
            <a:noFill/>
          </a:ln>
        </p:spPr>
      </p:sp>
      <p:sp>
        <p:nvSpPr>
          <p:cNvPr id="27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76" name="PlaceHolder 3"/>
          <p:cNvSpPr>
            <a:spLocks noGrp="1"/>
          </p:cNvSpPr>
          <p:nvPr>
            <p:ph type="sldNum" idx="3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14891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1143000" y="685800"/>
            <a:ext cx="4572000" cy="3429000"/>
          </a:xfrm>
          <a:prstGeom prst="rect">
            <a:avLst/>
          </a:prstGeom>
          <a:ln w="0">
            <a:noFill/>
          </a:ln>
        </p:spPr>
      </p:sp>
      <p:sp>
        <p:nvSpPr>
          <p:cNvPr id="302"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03" name="PlaceHolder 3"/>
          <p:cNvSpPr>
            <a:spLocks noGrp="1"/>
          </p:cNvSpPr>
          <p:nvPr>
            <p:ph type="sldNum" idx="45"/>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6758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1143000" y="685800"/>
            <a:ext cx="4572000" cy="3429000"/>
          </a:xfrm>
          <a:prstGeom prst="rect">
            <a:avLst/>
          </a:prstGeom>
          <a:ln w="0">
            <a:noFill/>
          </a:ln>
        </p:spPr>
      </p:sp>
      <p:sp>
        <p:nvSpPr>
          <p:cNvPr id="30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06" name="PlaceHolder 3"/>
          <p:cNvSpPr>
            <a:spLocks noGrp="1"/>
          </p:cNvSpPr>
          <p:nvPr>
            <p:ph type="sldNum" idx="4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087948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1143000" y="685800"/>
            <a:ext cx="4572000" cy="3429000"/>
          </a:xfrm>
          <a:prstGeom prst="rect">
            <a:avLst/>
          </a:prstGeom>
          <a:ln w="0">
            <a:noFill/>
          </a:ln>
        </p:spPr>
      </p:sp>
      <p:sp>
        <p:nvSpPr>
          <p:cNvPr id="30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09" name="PlaceHolder 3"/>
          <p:cNvSpPr>
            <a:spLocks noGrp="1"/>
          </p:cNvSpPr>
          <p:nvPr>
            <p:ph type="sldNum" idx="47"/>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308077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1143000" y="685800"/>
            <a:ext cx="4572000" cy="3429000"/>
          </a:xfrm>
          <a:prstGeom prst="rect">
            <a:avLst/>
          </a:prstGeom>
          <a:ln w="0">
            <a:noFill/>
          </a:ln>
        </p:spPr>
      </p:sp>
      <p:sp>
        <p:nvSpPr>
          <p:cNvPr id="31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12" name="PlaceHolder 3"/>
          <p:cNvSpPr>
            <a:spLocks noGrp="1"/>
          </p:cNvSpPr>
          <p:nvPr>
            <p:ph type="sldNum" idx="48"/>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577621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1143000" y="685800"/>
            <a:ext cx="4572000" cy="3429000"/>
          </a:xfrm>
          <a:prstGeom prst="rect">
            <a:avLst/>
          </a:prstGeom>
          <a:ln w="0">
            <a:noFill/>
          </a:ln>
        </p:spPr>
      </p:sp>
      <p:sp>
        <p:nvSpPr>
          <p:cNvPr id="314"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15" name="PlaceHolder 3"/>
          <p:cNvSpPr>
            <a:spLocks noGrp="1"/>
          </p:cNvSpPr>
          <p:nvPr>
            <p:ph type="sldNum" idx="49"/>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505634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noRot="1" noChangeAspect="1"/>
          </p:cNvSpPr>
          <p:nvPr>
            <p:ph type="sldImg"/>
          </p:nvPr>
        </p:nvSpPr>
        <p:spPr>
          <a:xfrm>
            <a:off x="1143000" y="685800"/>
            <a:ext cx="4572000" cy="3429000"/>
          </a:xfrm>
          <a:prstGeom prst="rect">
            <a:avLst/>
          </a:prstGeom>
          <a:ln w="0">
            <a:noFill/>
          </a:ln>
        </p:spPr>
      </p:sp>
      <p:sp>
        <p:nvSpPr>
          <p:cNvPr id="317"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18" name="PlaceHolder 3"/>
          <p:cNvSpPr>
            <a:spLocks noGrp="1"/>
          </p:cNvSpPr>
          <p:nvPr>
            <p:ph type="sldNum" idx="50"/>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576135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6152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39609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532327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98176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1143000" y="685800"/>
            <a:ext cx="4572000" cy="3429000"/>
          </a:xfrm>
          <a:prstGeom prst="rect">
            <a:avLst/>
          </a:prstGeom>
          <a:ln w="0">
            <a:noFill/>
          </a:ln>
        </p:spPr>
      </p:sp>
      <p:sp>
        <p:nvSpPr>
          <p:cNvPr id="27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79" name="PlaceHolder 3"/>
          <p:cNvSpPr>
            <a:spLocks noGrp="1"/>
          </p:cNvSpPr>
          <p:nvPr>
            <p:ph type="sldNum" idx="37"/>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50201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299615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85931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967515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720543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357779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20705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534328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531448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60422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274885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1143000" y="685800"/>
            <a:ext cx="4572000" cy="3429000"/>
          </a:xfrm>
          <a:prstGeom prst="rect">
            <a:avLst/>
          </a:prstGeom>
          <a:ln w="0">
            <a:noFill/>
          </a:ln>
        </p:spPr>
      </p:sp>
      <p:sp>
        <p:nvSpPr>
          <p:cNvPr id="28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82" name="PlaceHolder 3"/>
          <p:cNvSpPr>
            <a:spLocks noGrp="1"/>
          </p:cNvSpPr>
          <p:nvPr>
            <p:ph type="sldNum" idx="38"/>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579907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73596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985650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242546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642440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661331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835669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590361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785766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163657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46506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noRot="1" noChangeAspect="1"/>
          </p:cNvSpPr>
          <p:nvPr>
            <p:ph type="sldImg"/>
          </p:nvPr>
        </p:nvSpPr>
        <p:spPr>
          <a:xfrm>
            <a:off x="1143000" y="685800"/>
            <a:ext cx="4572000" cy="3429000"/>
          </a:xfrm>
          <a:prstGeom prst="rect">
            <a:avLst/>
          </a:prstGeom>
          <a:ln w="0">
            <a:noFill/>
          </a:ln>
        </p:spPr>
      </p:sp>
      <p:sp>
        <p:nvSpPr>
          <p:cNvPr id="284"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85" name="PlaceHolder 3"/>
          <p:cNvSpPr>
            <a:spLocks noGrp="1"/>
          </p:cNvSpPr>
          <p:nvPr>
            <p:ph type="sldNum" idx="39"/>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916804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965240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86601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441371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773617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121962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179297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142891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528926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7303178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56963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1143000" y="685800"/>
            <a:ext cx="4572000" cy="3429000"/>
          </a:xfrm>
          <a:prstGeom prst="rect">
            <a:avLst/>
          </a:prstGeom>
          <a:ln w="0">
            <a:noFill/>
          </a:ln>
        </p:spPr>
      </p:sp>
      <p:sp>
        <p:nvSpPr>
          <p:cNvPr id="287"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88" name="PlaceHolder 3"/>
          <p:cNvSpPr>
            <a:spLocks noGrp="1"/>
          </p:cNvSpPr>
          <p:nvPr>
            <p:ph type="sldNum" idx="40"/>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620222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598191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218245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1143000" y="685800"/>
            <a:ext cx="4572000" cy="3429000"/>
          </a:xfrm>
          <a:prstGeom prst="rect">
            <a:avLst/>
          </a:prstGeom>
          <a:ln w="0">
            <a:noFill/>
          </a:ln>
        </p:spPr>
      </p:sp>
      <p:sp>
        <p:nvSpPr>
          <p:cNvPr id="32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21" name="PlaceHolder 3"/>
          <p:cNvSpPr>
            <a:spLocks noGrp="1"/>
          </p:cNvSpPr>
          <p:nvPr>
            <p:ph type="sldNum" idx="5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167710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4117199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704894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622835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178213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697179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257840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99279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1143000" y="685800"/>
            <a:ext cx="4572000" cy="3429000"/>
          </a:xfrm>
          <a:prstGeom prst="rect">
            <a:avLst/>
          </a:prstGeom>
          <a:ln w="0">
            <a:noFill/>
          </a:ln>
        </p:spPr>
      </p:sp>
      <p:sp>
        <p:nvSpPr>
          <p:cNvPr id="29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91" name="PlaceHolder 3"/>
          <p:cNvSpPr>
            <a:spLocks noGrp="1"/>
          </p:cNvSpPr>
          <p:nvPr>
            <p:ph type="sldNum" idx="4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912101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215022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1143000" y="685800"/>
            <a:ext cx="4572000" cy="3429000"/>
          </a:xfrm>
          <a:prstGeom prst="rect">
            <a:avLst/>
          </a:prstGeom>
          <a:ln w="0">
            <a:noFill/>
          </a:ln>
        </p:spPr>
      </p:sp>
      <p:sp>
        <p:nvSpPr>
          <p:cNvPr id="33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36"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748027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5508be809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15508be8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15508be809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2080493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508be809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g15508be809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15508be8096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72942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508be8096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g15508be809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15508be8096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2475216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5508be8096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g15508be8096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g15508be8096_0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798091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5508be8096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g15508be809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g15508be8096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3359090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5508be8096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g15508be8096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15508be8096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132061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5508be8096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g15508be8096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g15508be8096_0_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476308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5508be8096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g15508be8096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g15508be8096_0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29898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1143000" y="685800"/>
            <a:ext cx="4572000" cy="3429000"/>
          </a:xfrm>
          <a:prstGeom prst="rect">
            <a:avLst/>
          </a:prstGeom>
          <a:ln w="0">
            <a:noFill/>
          </a:ln>
        </p:spPr>
      </p:sp>
      <p:sp>
        <p:nvSpPr>
          <p:cNvPr id="29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94" name="PlaceHolder 3"/>
          <p:cNvSpPr>
            <a:spLocks noGrp="1"/>
          </p:cNvSpPr>
          <p:nvPr>
            <p:ph type="sldNum" idx="42"/>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3331354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508be8096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15508be8096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g15508be8096_0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454693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508be8096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15508be8096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g15508be8096_0_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16364782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5508be8096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15508be8096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15508be8096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0344038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PlaceHolder 1"/>
          <p:cNvSpPr>
            <a:spLocks noGrp="1" noRot="1" noChangeAspect="1"/>
          </p:cNvSpPr>
          <p:nvPr>
            <p:ph type="sldImg"/>
          </p:nvPr>
        </p:nvSpPr>
        <p:spPr>
          <a:xfrm>
            <a:off x="1143000" y="685800"/>
            <a:ext cx="4572000" cy="3429000"/>
          </a:xfrm>
          <a:prstGeom prst="rect">
            <a:avLst/>
          </a:prstGeom>
          <a:ln w="0">
            <a:noFill/>
          </a:ln>
        </p:spPr>
      </p:sp>
      <p:sp>
        <p:nvSpPr>
          <p:cNvPr id="88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82" name="PlaceHolder 3"/>
          <p:cNvSpPr>
            <a:spLocks noGrp="1"/>
          </p:cNvSpPr>
          <p:nvPr>
            <p:ph type="sldNum" idx="22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1944183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PlaceHolder 1"/>
          <p:cNvSpPr>
            <a:spLocks noGrp="1" noRot="1" noChangeAspect="1"/>
          </p:cNvSpPr>
          <p:nvPr>
            <p:ph type="sldImg"/>
          </p:nvPr>
        </p:nvSpPr>
        <p:spPr>
          <a:xfrm>
            <a:off x="1143000" y="685800"/>
            <a:ext cx="4572000" cy="3429000"/>
          </a:xfrm>
          <a:prstGeom prst="rect">
            <a:avLst/>
          </a:prstGeom>
          <a:ln w="0">
            <a:noFill/>
          </a:ln>
        </p:spPr>
      </p:sp>
      <p:sp>
        <p:nvSpPr>
          <p:cNvPr id="884"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85" name="PlaceHolder 3"/>
          <p:cNvSpPr>
            <a:spLocks noGrp="1"/>
          </p:cNvSpPr>
          <p:nvPr>
            <p:ph type="sldNum" idx="227"/>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27340174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1143000" y="685800"/>
            <a:ext cx="4572000" cy="3429000"/>
          </a:xfrm>
          <a:prstGeom prst="rect">
            <a:avLst/>
          </a:prstGeom>
          <a:ln w="0">
            <a:noFill/>
          </a:ln>
        </p:spPr>
      </p:sp>
      <p:sp>
        <p:nvSpPr>
          <p:cNvPr id="887"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88" name="PlaceHolder 3"/>
          <p:cNvSpPr>
            <a:spLocks noGrp="1"/>
          </p:cNvSpPr>
          <p:nvPr>
            <p:ph type="sldNum" idx="228"/>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646661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noRot="1" noChangeAspect="1"/>
          </p:cNvSpPr>
          <p:nvPr>
            <p:ph type="sldImg"/>
          </p:nvPr>
        </p:nvSpPr>
        <p:spPr>
          <a:xfrm>
            <a:off x="1143000" y="685800"/>
            <a:ext cx="4572000" cy="3429000"/>
          </a:xfrm>
          <a:prstGeom prst="rect">
            <a:avLst/>
          </a:prstGeom>
          <a:ln w="0">
            <a:noFill/>
          </a:ln>
        </p:spPr>
      </p:sp>
      <p:sp>
        <p:nvSpPr>
          <p:cNvPr id="89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91" name="PlaceHolder 3"/>
          <p:cNvSpPr>
            <a:spLocks noGrp="1"/>
          </p:cNvSpPr>
          <p:nvPr>
            <p:ph type="sldNum" idx="229"/>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1919548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PlaceHolder 1"/>
          <p:cNvSpPr>
            <a:spLocks noGrp="1" noRot="1" noChangeAspect="1"/>
          </p:cNvSpPr>
          <p:nvPr>
            <p:ph type="sldImg"/>
          </p:nvPr>
        </p:nvSpPr>
        <p:spPr>
          <a:xfrm>
            <a:off x="1143000" y="685800"/>
            <a:ext cx="4572000" cy="3429000"/>
          </a:xfrm>
          <a:prstGeom prst="rect">
            <a:avLst/>
          </a:prstGeom>
          <a:ln w="0">
            <a:noFill/>
          </a:ln>
        </p:spPr>
      </p:sp>
      <p:sp>
        <p:nvSpPr>
          <p:cNvPr id="89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94" name="PlaceHolder 3"/>
          <p:cNvSpPr>
            <a:spLocks noGrp="1"/>
          </p:cNvSpPr>
          <p:nvPr>
            <p:ph type="sldNum" idx="230"/>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547770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noRot="1" noChangeAspect="1"/>
          </p:cNvSpPr>
          <p:nvPr>
            <p:ph type="sldImg"/>
          </p:nvPr>
        </p:nvSpPr>
        <p:spPr>
          <a:xfrm>
            <a:off x="1143000" y="685800"/>
            <a:ext cx="4572000" cy="3429000"/>
          </a:xfrm>
          <a:prstGeom prst="rect">
            <a:avLst/>
          </a:prstGeom>
          <a:ln w="0">
            <a:noFill/>
          </a:ln>
        </p:spPr>
      </p:sp>
      <p:sp>
        <p:nvSpPr>
          <p:cNvPr id="896"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897" name="PlaceHolder 3"/>
          <p:cNvSpPr>
            <a:spLocks noGrp="1"/>
          </p:cNvSpPr>
          <p:nvPr>
            <p:ph type="sldNum" idx="231"/>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3161438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1143000" y="685800"/>
            <a:ext cx="4572000" cy="3429000"/>
          </a:xfrm>
          <a:prstGeom prst="rect">
            <a:avLst/>
          </a:prstGeom>
          <a:ln w="0">
            <a:noFill/>
          </a:ln>
        </p:spPr>
      </p:sp>
      <p:sp>
        <p:nvSpPr>
          <p:cNvPr id="899"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00" name="PlaceHolder 3"/>
          <p:cNvSpPr>
            <a:spLocks noGrp="1"/>
          </p:cNvSpPr>
          <p:nvPr>
            <p:ph type="sldNum" idx="232"/>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320212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1143000" y="685800"/>
            <a:ext cx="4572000" cy="3429000"/>
          </a:xfrm>
          <a:prstGeom prst="rect">
            <a:avLst/>
          </a:prstGeom>
          <a:ln w="0">
            <a:noFill/>
          </a:ln>
        </p:spPr>
      </p:sp>
      <p:sp>
        <p:nvSpPr>
          <p:cNvPr id="296"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297" name="PlaceHolder 3"/>
          <p:cNvSpPr>
            <a:spLocks noGrp="1"/>
          </p:cNvSpPr>
          <p:nvPr>
            <p:ph type="sldNum" idx="43"/>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867315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noRot="1" noChangeAspect="1"/>
          </p:cNvSpPr>
          <p:nvPr>
            <p:ph type="sldImg"/>
          </p:nvPr>
        </p:nvSpPr>
        <p:spPr>
          <a:xfrm>
            <a:off x="1143000" y="685800"/>
            <a:ext cx="4572000" cy="3429000"/>
          </a:xfrm>
          <a:prstGeom prst="rect">
            <a:avLst/>
          </a:prstGeom>
          <a:ln w="0">
            <a:noFill/>
          </a:ln>
        </p:spPr>
      </p:sp>
      <p:sp>
        <p:nvSpPr>
          <p:cNvPr id="902"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03" name="PlaceHolder 3"/>
          <p:cNvSpPr>
            <a:spLocks noGrp="1"/>
          </p:cNvSpPr>
          <p:nvPr>
            <p:ph type="sldNum" idx="233"/>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3372215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PlaceHolder 1"/>
          <p:cNvSpPr>
            <a:spLocks noGrp="1" noRot="1" noChangeAspect="1"/>
          </p:cNvSpPr>
          <p:nvPr>
            <p:ph type="sldImg"/>
          </p:nvPr>
        </p:nvSpPr>
        <p:spPr>
          <a:xfrm>
            <a:off x="1143000" y="685800"/>
            <a:ext cx="4572000" cy="3429000"/>
          </a:xfrm>
          <a:prstGeom prst="rect">
            <a:avLst/>
          </a:prstGeom>
          <a:ln w="0">
            <a:noFill/>
          </a:ln>
        </p:spPr>
      </p:sp>
      <p:sp>
        <p:nvSpPr>
          <p:cNvPr id="90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06" name="PlaceHolder 3"/>
          <p:cNvSpPr>
            <a:spLocks noGrp="1"/>
          </p:cNvSpPr>
          <p:nvPr>
            <p:ph type="sldNum" idx="234"/>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18082675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noRot="1" noChangeAspect="1"/>
          </p:cNvSpPr>
          <p:nvPr>
            <p:ph type="sldImg"/>
          </p:nvPr>
        </p:nvSpPr>
        <p:spPr>
          <a:xfrm>
            <a:off x="1143000" y="685800"/>
            <a:ext cx="4572000" cy="3429000"/>
          </a:xfrm>
          <a:prstGeom prst="rect">
            <a:avLst/>
          </a:prstGeom>
          <a:ln w="0">
            <a:noFill/>
          </a:ln>
        </p:spPr>
      </p:sp>
      <p:sp>
        <p:nvSpPr>
          <p:cNvPr id="90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09" name="PlaceHolder 3"/>
          <p:cNvSpPr>
            <a:spLocks noGrp="1"/>
          </p:cNvSpPr>
          <p:nvPr>
            <p:ph type="sldNum" idx="235"/>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34657320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1143000" y="685800"/>
            <a:ext cx="4572000" cy="3429000"/>
          </a:xfrm>
          <a:prstGeom prst="rect">
            <a:avLst/>
          </a:prstGeom>
          <a:ln w="0">
            <a:noFill/>
          </a:ln>
        </p:spPr>
      </p:sp>
      <p:sp>
        <p:nvSpPr>
          <p:cNvPr id="91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12" name="PlaceHolder 3"/>
          <p:cNvSpPr>
            <a:spLocks noGrp="1"/>
          </p:cNvSpPr>
          <p:nvPr>
            <p:ph type="sldNum" idx="236"/>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3944210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PlaceHolder 1"/>
          <p:cNvSpPr>
            <a:spLocks noGrp="1" noRot="1" noChangeAspect="1"/>
          </p:cNvSpPr>
          <p:nvPr>
            <p:ph type="sldImg"/>
          </p:nvPr>
        </p:nvSpPr>
        <p:spPr>
          <a:xfrm>
            <a:off x="1143000" y="685800"/>
            <a:ext cx="4572000" cy="3429000"/>
          </a:xfrm>
          <a:prstGeom prst="rect">
            <a:avLst/>
          </a:prstGeom>
          <a:ln w="0">
            <a:noFill/>
          </a:ln>
        </p:spPr>
      </p:sp>
      <p:sp>
        <p:nvSpPr>
          <p:cNvPr id="914"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panose="020B0604020202020204"/>
            </a:endParaRPr>
          </a:p>
        </p:txBody>
      </p:sp>
      <p:sp>
        <p:nvSpPr>
          <p:cNvPr id="915" name="PlaceHolder 3"/>
          <p:cNvSpPr>
            <a:spLocks noGrp="1"/>
          </p:cNvSpPr>
          <p:nvPr>
            <p:ph type="sldNum" idx="237"/>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Tree>
    <p:extLst>
      <p:ext uri="{BB962C8B-B14F-4D97-AF65-F5344CB8AC3E}">
        <p14:creationId xmlns:p14="http://schemas.microsoft.com/office/powerpoint/2010/main" val="413780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1143000" y="685800"/>
            <a:ext cx="4572000" cy="3429000"/>
          </a:xfrm>
          <a:prstGeom prst="rect">
            <a:avLst/>
          </a:prstGeom>
          <a:ln w="0">
            <a:noFill/>
          </a:ln>
        </p:spPr>
      </p:sp>
      <p:sp>
        <p:nvSpPr>
          <p:cNvPr id="299"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IN" sz="2000" b="0" strike="noStrike" spc="-1">
              <a:latin typeface="Arial"/>
            </a:endParaRPr>
          </a:p>
        </p:txBody>
      </p:sp>
      <p:sp>
        <p:nvSpPr>
          <p:cNvPr id="300" name="PlaceHolder 3"/>
          <p:cNvSpPr>
            <a:spLocks noGrp="1"/>
          </p:cNvSpPr>
          <p:nvPr>
            <p:ph type="sldNum" idx="44"/>
          </p:nvPr>
        </p:nvSpPr>
        <p:spPr>
          <a:xfrm>
            <a:off x="3884760" y="8685360"/>
            <a:ext cx="2971440" cy="456840"/>
          </a:xfrm>
          <a:prstGeom prst="rect">
            <a:avLst/>
          </a:prstGeom>
          <a:noFill/>
          <a:ln w="0">
            <a:noFill/>
          </a:ln>
        </p:spPr>
        <p:txBody>
          <a:bodyPr anchor="b">
            <a:noAutofit/>
          </a:bodyPr>
          <a:lstStyle>
            <a:lvl1pPr>
              <a:defRPr lang="en-IN" sz="2400" b="0" strike="noStrike" spc="-1">
                <a:latin typeface="Times New Roman"/>
              </a:defRPr>
            </a:lvl1pPr>
          </a:lstStyle>
          <a:p>
            <a:endParaRPr lang="en-IN" sz="2400" b="0" strike="noStrike" spc="-1">
              <a:latin typeface="Times New Roman"/>
            </a:endParaRPr>
          </a:p>
        </p:txBody>
      </p:sp>
    </p:spTree>
    <p:extLst>
      <p:ext uri="{BB962C8B-B14F-4D97-AF65-F5344CB8AC3E}">
        <p14:creationId xmlns:p14="http://schemas.microsoft.com/office/powerpoint/2010/main" val="100724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E0272A4-9ACD-440B-AB9E-29D7AFC57A19}" type="slidenum">
              <a:t>‹#›</a:t>
            </a:fld>
            <a:endParaRPr/>
          </a:p>
        </p:txBody>
      </p:sp>
      <p:sp>
        <p:nvSpPr>
          <p:cNvPr id="3" name="PlaceHolder 2"/>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2" name="PlaceHolder 2"/>
          <p:cNvSpPr>
            <a:spLocks noGrp="1"/>
          </p:cNvSpPr>
          <p:nvPr>
            <p:ph/>
          </p:nvPr>
        </p:nvSpPr>
        <p:spPr>
          <a:xfrm>
            <a:off x="612720" y="160020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3" name="PlaceHolder 3"/>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2"/>
          </p:nvPr>
        </p:nvSpPr>
        <p:spPr/>
        <p:txBody>
          <a:bodyPr/>
          <a:lstStyle/>
          <a:p>
            <a:fld id="{FB9C4B16-3FD8-40AB-8900-5C8FEDBF0383}"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5"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5"/>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2"/>
          </p:nvPr>
        </p:nvSpPr>
        <p:spPr/>
        <p:txBody>
          <a:bodyPr/>
          <a:lstStyle/>
          <a:p>
            <a:fld id="{97B06EFF-D481-4DEC-8C6B-62F7DBC4F2B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0" name="PlaceHolder 2"/>
          <p:cNvSpPr>
            <a:spLocks noGrp="1"/>
          </p:cNvSpPr>
          <p:nvPr>
            <p:ph/>
          </p:nvPr>
        </p:nvSpPr>
        <p:spPr>
          <a:xfrm>
            <a:off x="6127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1" name="PlaceHolder 3"/>
          <p:cNvSpPr>
            <a:spLocks noGrp="1"/>
          </p:cNvSpPr>
          <p:nvPr>
            <p:ph/>
          </p:nvPr>
        </p:nvSpPr>
        <p:spPr>
          <a:xfrm>
            <a:off x="336960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2" name="PlaceHolder 4"/>
          <p:cNvSpPr>
            <a:spLocks noGrp="1"/>
          </p:cNvSpPr>
          <p:nvPr>
            <p:ph/>
          </p:nvPr>
        </p:nvSpPr>
        <p:spPr>
          <a:xfrm>
            <a:off x="61261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3" name="PlaceHolder 5"/>
          <p:cNvSpPr>
            <a:spLocks noGrp="1"/>
          </p:cNvSpPr>
          <p:nvPr>
            <p:ph/>
          </p:nvPr>
        </p:nvSpPr>
        <p:spPr>
          <a:xfrm>
            <a:off x="6127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4" name="PlaceHolder 6"/>
          <p:cNvSpPr>
            <a:spLocks noGrp="1"/>
          </p:cNvSpPr>
          <p:nvPr>
            <p:ph/>
          </p:nvPr>
        </p:nvSpPr>
        <p:spPr>
          <a:xfrm>
            <a:off x="336960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5" name="PlaceHolder 7"/>
          <p:cNvSpPr>
            <a:spLocks noGrp="1"/>
          </p:cNvSpPr>
          <p:nvPr>
            <p:ph/>
          </p:nvPr>
        </p:nvSpPr>
        <p:spPr>
          <a:xfrm>
            <a:off x="61261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2"/>
          </p:nvPr>
        </p:nvSpPr>
        <p:spPr/>
        <p:txBody>
          <a:bodyPr/>
          <a:lstStyle/>
          <a:p>
            <a:fld id="{0857AA89-6792-44F4-AB39-8F45F2665EC4}" type="slidenum">
              <a:t>‹#›</a:t>
            </a:fld>
            <a:endParaRPr/>
          </a:p>
        </p:txBody>
      </p:sp>
      <p:sp>
        <p:nvSpPr>
          <p:cNvPr id="10" name="PlaceHolder 9"/>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B8960FA4-2900-4A02-BD18-762475BCA24D}" type="slidenum">
              <a:t>‹#›</a:t>
            </a:fld>
            <a:endParaRPr/>
          </a:p>
        </p:txBody>
      </p:sp>
      <p:sp>
        <p:nvSpPr>
          <p:cNvPr id="3" name="PlaceHolder 2"/>
          <p:cNvSpPr>
            <a:spLocks noGrp="1"/>
          </p:cNvSpPr>
          <p:nvPr>
            <p:ph type="dt" idx="3"/>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4" name="PlaceHolder 2"/>
          <p:cNvSpPr>
            <a:spLocks noGrp="1"/>
          </p:cNvSpPr>
          <p:nvPr>
            <p:ph type="subTitle"/>
          </p:nvPr>
        </p:nvSpPr>
        <p:spPr>
          <a:xfrm>
            <a:off x="612720" y="1600200"/>
            <a:ext cx="8152920" cy="44953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4"/>
          </p:nvPr>
        </p:nvSpPr>
        <p:spPr/>
        <p:txBody>
          <a:bodyPr/>
          <a:lstStyle/>
          <a:p>
            <a:fld id="{5A17C724-B30D-4ABF-8964-19002B50EC5D}"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6" name="PlaceHolder 2"/>
          <p:cNvSpPr>
            <a:spLocks noGrp="1"/>
          </p:cNvSpPr>
          <p:nvPr>
            <p:ph/>
          </p:nvPr>
        </p:nvSpPr>
        <p:spPr>
          <a:xfrm>
            <a:off x="612720" y="1600200"/>
            <a:ext cx="815292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4"/>
          </p:nvPr>
        </p:nvSpPr>
        <p:spPr/>
        <p:txBody>
          <a:bodyPr/>
          <a:lstStyle/>
          <a:p>
            <a:fld id="{1D872A13-2775-4417-B824-50E4FE21707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8"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9"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4"/>
          </p:nvPr>
        </p:nvSpPr>
        <p:spPr/>
        <p:txBody>
          <a:bodyPr/>
          <a:lstStyle/>
          <a:p>
            <a:fld id="{4D302F15-BACC-406B-8324-FE65A29C1315}"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4"/>
          </p:nvPr>
        </p:nvSpPr>
        <p:spPr/>
        <p:txBody>
          <a:bodyPr/>
          <a:lstStyle/>
          <a:p>
            <a:fld id="{C7AA29E6-3918-450A-B1D8-DD642D499901}"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612720" y="228600"/>
            <a:ext cx="8152920" cy="4592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4"/>
          </p:nvPr>
        </p:nvSpPr>
        <p:spPr/>
        <p:txBody>
          <a:bodyPr/>
          <a:lstStyle/>
          <a:p>
            <a:fld id="{DE43DB15-8C7A-401B-96BA-6CAEF38D6EF2}"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3"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4"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5"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4"/>
          </p:nvPr>
        </p:nvSpPr>
        <p:spPr/>
        <p:txBody>
          <a:bodyPr/>
          <a:lstStyle/>
          <a:p>
            <a:fld id="{DC85D953-787E-4789-8763-8C8470434909}"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 name="PlaceHolder 2"/>
          <p:cNvSpPr>
            <a:spLocks noGrp="1"/>
          </p:cNvSpPr>
          <p:nvPr>
            <p:ph type="subTitle"/>
          </p:nvPr>
        </p:nvSpPr>
        <p:spPr>
          <a:xfrm>
            <a:off x="612720" y="1600200"/>
            <a:ext cx="8152920" cy="44953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2"/>
          </p:nvPr>
        </p:nvSpPr>
        <p:spPr/>
        <p:txBody>
          <a:bodyPr/>
          <a:lstStyle/>
          <a:p>
            <a:fld id="{3797DD92-655E-4DC1-80BD-1FAFACD8C1F8}"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7"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8"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9" name="PlaceHolder 4"/>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4"/>
          </p:nvPr>
        </p:nvSpPr>
        <p:spPr/>
        <p:txBody>
          <a:bodyPr/>
          <a:lstStyle/>
          <a:p>
            <a:fld id="{AD734C6E-2DD8-432C-B7D6-627D60B08B98}"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1"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2"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3" name="PlaceHolder 4"/>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4"/>
          </p:nvPr>
        </p:nvSpPr>
        <p:spPr/>
        <p:txBody>
          <a:bodyPr/>
          <a:lstStyle/>
          <a:p>
            <a:fld id="{AC5B3F44-9F86-41AF-84B8-21C49EF5A893}"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5" name="PlaceHolder 2"/>
          <p:cNvSpPr>
            <a:spLocks noGrp="1"/>
          </p:cNvSpPr>
          <p:nvPr>
            <p:ph/>
          </p:nvPr>
        </p:nvSpPr>
        <p:spPr>
          <a:xfrm>
            <a:off x="612720" y="160020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6" name="PlaceHolder 3"/>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4"/>
          </p:nvPr>
        </p:nvSpPr>
        <p:spPr/>
        <p:txBody>
          <a:bodyPr/>
          <a:lstStyle/>
          <a:p>
            <a:fld id="{94984678-0506-4EFF-BBA3-F4C9348A5E23}"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8"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9"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0"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1" name="PlaceHolder 5"/>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4"/>
          </p:nvPr>
        </p:nvSpPr>
        <p:spPr/>
        <p:txBody>
          <a:bodyPr/>
          <a:lstStyle/>
          <a:p>
            <a:fld id="{E14780C1-71C8-4288-A371-9B346BED5B5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3" name="PlaceHolder 2"/>
          <p:cNvSpPr>
            <a:spLocks noGrp="1"/>
          </p:cNvSpPr>
          <p:nvPr>
            <p:ph/>
          </p:nvPr>
        </p:nvSpPr>
        <p:spPr>
          <a:xfrm>
            <a:off x="6127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4" name="PlaceHolder 3"/>
          <p:cNvSpPr>
            <a:spLocks noGrp="1"/>
          </p:cNvSpPr>
          <p:nvPr>
            <p:ph/>
          </p:nvPr>
        </p:nvSpPr>
        <p:spPr>
          <a:xfrm>
            <a:off x="336960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5" name="PlaceHolder 4"/>
          <p:cNvSpPr>
            <a:spLocks noGrp="1"/>
          </p:cNvSpPr>
          <p:nvPr>
            <p:ph/>
          </p:nvPr>
        </p:nvSpPr>
        <p:spPr>
          <a:xfrm>
            <a:off x="61261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6" name="PlaceHolder 5"/>
          <p:cNvSpPr>
            <a:spLocks noGrp="1"/>
          </p:cNvSpPr>
          <p:nvPr>
            <p:ph/>
          </p:nvPr>
        </p:nvSpPr>
        <p:spPr>
          <a:xfrm>
            <a:off x="6127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7" name="PlaceHolder 6"/>
          <p:cNvSpPr>
            <a:spLocks noGrp="1"/>
          </p:cNvSpPr>
          <p:nvPr>
            <p:ph/>
          </p:nvPr>
        </p:nvSpPr>
        <p:spPr>
          <a:xfrm>
            <a:off x="336960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8" name="PlaceHolder 7"/>
          <p:cNvSpPr>
            <a:spLocks noGrp="1"/>
          </p:cNvSpPr>
          <p:nvPr>
            <p:ph/>
          </p:nvPr>
        </p:nvSpPr>
        <p:spPr>
          <a:xfrm>
            <a:off x="61261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4"/>
          </p:nvPr>
        </p:nvSpPr>
        <p:spPr/>
        <p:txBody>
          <a:bodyPr/>
          <a:lstStyle/>
          <a:p>
            <a:fld id="{1069C900-D67E-438F-9BD4-933F9CB81F05}" type="slidenum">
              <a:t>‹#›</a:t>
            </a:fld>
            <a:endParaRPr/>
          </a:p>
        </p:txBody>
      </p:sp>
      <p:sp>
        <p:nvSpPr>
          <p:cNvPr id="10" name="PlaceHolder 9"/>
          <p:cNvSpPr>
            <a:spLocks noGrp="1"/>
          </p:cNvSpPr>
          <p:nvPr>
            <p:ph type="dt" idx="3"/>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lstStyle/>
          <a:p>
            <a:fld id="{7A188F3B-0DF8-4666-B92F-05ED42F8BC52}" type="slidenum">
              <a:t>‹#›</a:t>
            </a:fld>
            <a:endParaRPr/>
          </a:p>
        </p:txBody>
      </p:sp>
      <p:sp>
        <p:nvSpPr>
          <p:cNvPr id="3" name="PlaceHolder 2"/>
          <p:cNvSpPr>
            <a:spLocks noGrp="1"/>
          </p:cNvSpPr>
          <p:nvPr>
            <p:ph type="dt" idx="5"/>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7" name="PlaceHolder 2"/>
          <p:cNvSpPr>
            <a:spLocks noGrp="1"/>
          </p:cNvSpPr>
          <p:nvPr>
            <p:ph type="subTitle"/>
          </p:nvPr>
        </p:nvSpPr>
        <p:spPr>
          <a:xfrm>
            <a:off x="612720" y="1600200"/>
            <a:ext cx="8152920" cy="44953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6"/>
          </p:nvPr>
        </p:nvSpPr>
        <p:spPr/>
        <p:txBody>
          <a:bodyPr/>
          <a:lstStyle/>
          <a:p>
            <a:fld id="{8A4DA1CB-4AFA-4462-8C8B-6BAE5E81B077}"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9" name="PlaceHolder 2"/>
          <p:cNvSpPr>
            <a:spLocks noGrp="1"/>
          </p:cNvSpPr>
          <p:nvPr>
            <p:ph/>
          </p:nvPr>
        </p:nvSpPr>
        <p:spPr>
          <a:xfrm>
            <a:off x="612720" y="1600200"/>
            <a:ext cx="815292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6"/>
          </p:nvPr>
        </p:nvSpPr>
        <p:spPr/>
        <p:txBody>
          <a:bodyPr/>
          <a:lstStyle/>
          <a:p>
            <a:fld id="{67882034-593B-44C8-88C0-C45D4F899D94}"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1"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2"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6"/>
          </p:nvPr>
        </p:nvSpPr>
        <p:spPr/>
        <p:txBody>
          <a:bodyPr/>
          <a:lstStyle/>
          <a:p>
            <a:fld id="{CE737483-FE9C-486A-8E73-1CE2F43B769E}"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6"/>
          </p:nvPr>
        </p:nvSpPr>
        <p:spPr/>
        <p:txBody>
          <a:bodyPr/>
          <a:lstStyle/>
          <a:p>
            <a:fld id="{57BAB93B-303C-4607-9324-A55B611BA86A}" type="slidenum">
              <a:t>‹#›</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3" name="PlaceHolder 2"/>
          <p:cNvSpPr>
            <a:spLocks noGrp="1"/>
          </p:cNvSpPr>
          <p:nvPr>
            <p:ph/>
          </p:nvPr>
        </p:nvSpPr>
        <p:spPr>
          <a:xfrm>
            <a:off x="612720" y="1600200"/>
            <a:ext cx="815292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2"/>
          </p:nvPr>
        </p:nvSpPr>
        <p:spPr/>
        <p:txBody>
          <a:bodyPr/>
          <a:lstStyle/>
          <a:p>
            <a:fld id="{14DF1DD5-D349-4AB1-B749-F2AB62E5FE8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12720" y="228600"/>
            <a:ext cx="8152920" cy="4592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6"/>
          </p:nvPr>
        </p:nvSpPr>
        <p:spPr/>
        <p:txBody>
          <a:bodyPr/>
          <a:lstStyle/>
          <a:p>
            <a:fld id="{9B5F82C5-30E6-4AA2-89AD-A1427A6A5B93}" type="slidenum">
              <a:t>‹#›</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6"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7"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8"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6"/>
          </p:nvPr>
        </p:nvSpPr>
        <p:spPr/>
        <p:txBody>
          <a:bodyPr/>
          <a:lstStyle/>
          <a:p>
            <a:fld id="{4C9EEABE-08A6-410D-A96A-0048140C7DB3}"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0"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1"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2" name="PlaceHolder 4"/>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6"/>
          </p:nvPr>
        </p:nvSpPr>
        <p:spPr/>
        <p:txBody>
          <a:bodyPr/>
          <a:lstStyle/>
          <a:p>
            <a:fld id="{BDC46F49-787A-4A24-8536-19FD2BC82F19}"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4"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5"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6" name="PlaceHolder 4"/>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6"/>
          </p:nvPr>
        </p:nvSpPr>
        <p:spPr/>
        <p:txBody>
          <a:bodyPr/>
          <a:lstStyle/>
          <a:p>
            <a:fld id="{F3846A10-CBF6-431F-AAB4-3EC1E1271B92}"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8" name="PlaceHolder 2"/>
          <p:cNvSpPr>
            <a:spLocks noGrp="1"/>
          </p:cNvSpPr>
          <p:nvPr>
            <p:ph/>
          </p:nvPr>
        </p:nvSpPr>
        <p:spPr>
          <a:xfrm>
            <a:off x="612720" y="160020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9" name="PlaceHolder 3"/>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6"/>
          </p:nvPr>
        </p:nvSpPr>
        <p:spPr/>
        <p:txBody>
          <a:bodyPr/>
          <a:lstStyle/>
          <a:p>
            <a:fld id="{3A05A74B-451D-4AB1-B6C2-0C4444F73F64}"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21"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2"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3"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4" name="PlaceHolder 5"/>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6"/>
          </p:nvPr>
        </p:nvSpPr>
        <p:spPr/>
        <p:txBody>
          <a:bodyPr/>
          <a:lstStyle/>
          <a:p>
            <a:fld id="{178EC633-73DB-4E07-A11D-959E075040C5}"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26" name="PlaceHolder 2"/>
          <p:cNvSpPr>
            <a:spLocks noGrp="1"/>
          </p:cNvSpPr>
          <p:nvPr>
            <p:ph/>
          </p:nvPr>
        </p:nvSpPr>
        <p:spPr>
          <a:xfrm>
            <a:off x="6127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7" name="PlaceHolder 3"/>
          <p:cNvSpPr>
            <a:spLocks noGrp="1"/>
          </p:cNvSpPr>
          <p:nvPr>
            <p:ph/>
          </p:nvPr>
        </p:nvSpPr>
        <p:spPr>
          <a:xfrm>
            <a:off x="336960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8" name="PlaceHolder 4"/>
          <p:cNvSpPr>
            <a:spLocks noGrp="1"/>
          </p:cNvSpPr>
          <p:nvPr>
            <p:ph/>
          </p:nvPr>
        </p:nvSpPr>
        <p:spPr>
          <a:xfrm>
            <a:off x="61261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9" name="PlaceHolder 5"/>
          <p:cNvSpPr>
            <a:spLocks noGrp="1"/>
          </p:cNvSpPr>
          <p:nvPr>
            <p:ph/>
          </p:nvPr>
        </p:nvSpPr>
        <p:spPr>
          <a:xfrm>
            <a:off x="6127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0" name="PlaceHolder 6"/>
          <p:cNvSpPr>
            <a:spLocks noGrp="1"/>
          </p:cNvSpPr>
          <p:nvPr>
            <p:ph/>
          </p:nvPr>
        </p:nvSpPr>
        <p:spPr>
          <a:xfrm>
            <a:off x="336960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1" name="PlaceHolder 7"/>
          <p:cNvSpPr>
            <a:spLocks noGrp="1"/>
          </p:cNvSpPr>
          <p:nvPr>
            <p:ph/>
          </p:nvPr>
        </p:nvSpPr>
        <p:spPr>
          <a:xfrm>
            <a:off x="61261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6"/>
          </p:nvPr>
        </p:nvSpPr>
        <p:spPr/>
        <p:txBody>
          <a:bodyPr/>
          <a:lstStyle/>
          <a:p>
            <a:fld id="{3A230898-DF4B-4D12-A1F4-673D6C634127}" type="slidenum">
              <a:t>‹#›</a:t>
            </a:fld>
            <a:endParaRPr/>
          </a:p>
        </p:txBody>
      </p:sp>
      <p:sp>
        <p:nvSpPr>
          <p:cNvPr id="10" name="PlaceHolder 9"/>
          <p:cNvSpPr>
            <a:spLocks noGrp="1"/>
          </p:cNvSpPr>
          <p:nvPr>
            <p:ph type="dt" idx="5"/>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19832F06-1946-4E0D-B505-BA07BD7F4BC7}" type="slidenum">
              <a:t>‹#›</a:t>
            </a:fld>
            <a:endParaRPr/>
          </a:p>
        </p:txBody>
      </p:sp>
      <p:sp>
        <p:nvSpPr>
          <p:cNvPr id="3" name="PlaceHolder 2"/>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0" name="PlaceHolder 2"/>
          <p:cNvSpPr>
            <a:spLocks noGrp="1"/>
          </p:cNvSpPr>
          <p:nvPr>
            <p:ph type="subTitle"/>
          </p:nvPr>
        </p:nvSpPr>
        <p:spPr>
          <a:xfrm>
            <a:off x="612720" y="1600200"/>
            <a:ext cx="8152920" cy="44953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sldNum" idx="8"/>
          </p:nvPr>
        </p:nvSpPr>
        <p:spPr/>
        <p:txBody>
          <a:bodyPr/>
          <a:lstStyle/>
          <a:p>
            <a:fld id="{8CF0A290-D874-43E6-977B-0080A3B3C35E}"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2" name="PlaceHolder 2"/>
          <p:cNvSpPr>
            <a:spLocks noGrp="1"/>
          </p:cNvSpPr>
          <p:nvPr>
            <p:ph/>
          </p:nvPr>
        </p:nvSpPr>
        <p:spPr>
          <a:xfrm>
            <a:off x="612720" y="1600200"/>
            <a:ext cx="815292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 name="PlaceHolder 3"/>
          <p:cNvSpPr>
            <a:spLocks noGrp="1"/>
          </p:cNvSpPr>
          <p:nvPr>
            <p:ph type="sldNum" idx="8"/>
          </p:nvPr>
        </p:nvSpPr>
        <p:spPr/>
        <p:txBody>
          <a:bodyPr/>
          <a:lstStyle/>
          <a:p>
            <a:fld id="{AD565E21-57ED-48C9-91D6-644269BCF38B}"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2"/>
          </p:nvPr>
        </p:nvSpPr>
        <p:spPr/>
        <p:txBody>
          <a:bodyPr/>
          <a:lstStyle/>
          <a:p>
            <a:fld id="{0E83F268-6964-484E-87CC-F2B122634539}"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4"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5"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8"/>
          </p:nvPr>
        </p:nvSpPr>
        <p:spPr/>
        <p:txBody>
          <a:bodyPr/>
          <a:lstStyle/>
          <a:p>
            <a:fld id="{226E5950-567C-4C68-A803-6B4CAB36BD22}"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8"/>
          </p:nvPr>
        </p:nvSpPr>
        <p:spPr/>
        <p:txBody>
          <a:bodyPr/>
          <a:lstStyle/>
          <a:p>
            <a:fld id="{2BB1357E-4B71-4013-A187-7BDE1D141C60}"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12720" y="228600"/>
            <a:ext cx="8152920" cy="4592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8"/>
          </p:nvPr>
        </p:nvSpPr>
        <p:spPr/>
        <p:txBody>
          <a:bodyPr/>
          <a:lstStyle/>
          <a:p>
            <a:fld id="{91C33E24-90D7-4D56-9AC5-509ED6C316C0}"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9"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0"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1"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8"/>
          </p:nvPr>
        </p:nvSpPr>
        <p:spPr/>
        <p:txBody>
          <a:bodyPr/>
          <a:lstStyle/>
          <a:p>
            <a:fld id="{20CA1E8F-6B82-46B8-A5C7-3FC4162A12BA}"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3"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4"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5" name="PlaceHolder 4"/>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8"/>
          </p:nvPr>
        </p:nvSpPr>
        <p:spPr/>
        <p:txBody>
          <a:bodyPr/>
          <a:lstStyle/>
          <a:p>
            <a:fld id="{DD7EE920-4534-4AFD-91E4-0227D5A7CDDD}"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7"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8"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9" name="PlaceHolder 4"/>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8"/>
          </p:nvPr>
        </p:nvSpPr>
        <p:spPr/>
        <p:txBody>
          <a:bodyPr/>
          <a:lstStyle/>
          <a:p>
            <a:fld id="{D80D4583-C15A-4543-AF65-FEC1D3F8381E}"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1" name="PlaceHolder 2"/>
          <p:cNvSpPr>
            <a:spLocks noGrp="1"/>
          </p:cNvSpPr>
          <p:nvPr>
            <p:ph/>
          </p:nvPr>
        </p:nvSpPr>
        <p:spPr>
          <a:xfrm>
            <a:off x="612720" y="160020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2" name="PlaceHolder 3"/>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 name="PlaceHolder 4"/>
          <p:cNvSpPr>
            <a:spLocks noGrp="1"/>
          </p:cNvSpPr>
          <p:nvPr>
            <p:ph type="sldNum" idx="8"/>
          </p:nvPr>
        </p:nvSpPr>
        <p:spPr/>
        <p:txBody>
          <a:bodyPr/>
          <a:lstStyle/>
          <a:p>
            <a:fld id="{D464D24E-C647-4C53-BC5A-39D14A0DC21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4"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5"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6"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7" name="PlaceHolder 5"/>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 name="PlaceHolder 6"/>
          <p:cNvSpPr>
            <a:spLocks noGrp="1"/>
          </p:cNvSpPr>
          <p:nvPr>
            <p:ph type="sldNum" idx="8"/>
          </p:nvPr>
        </p:nvSpPr>
        <p:spPr/>
        <p:txBody>
          <a:bodyPr/>
          <a:lstStyle/>
          <a:p>
            <a:fld id="{FF9A12FD-3F4C-4B6C-9BB9-60D7486A053A}"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9" name="PlaceHolder 2"/>
          <p:cNvSpPr>
            <a:spLocks noGrp="1"/>
          </p:cNvSpPr>
          <p:nvPr>
            <p:ph/>
          </p:nvPr>
        </p:nvSpPr>
        <p:spPr>
          <a:xfrm>
            <a:off x="6127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0" name="PlaceHolder 3"/>
          <p:cNvSpPr>
            <a:spLocks noGrp="1"/>
          </p:cNvSpPr>
          <p:nvPr>
            <p:ph/>
          </p:nvPr>
        </p:nvSpPr>
        <p:spPr>
          <a:xfrm>
            <a:off x="336960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1" name="PlaceHolder 4"/>
          <p:cNvSpPr>
            <a:spLocks noGrp="1"/>
          </p:cNvSpPr>
          <p:nvPr>
            <p:ph/>
          </p:nvPr>
        </p:nvSpPr>
        <p:spPr>
          <a:xfrm>
            <a:off x="6126120" y="160020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2" name="PlaceHolder 5"/>
          <p:cNvSpPr>
            <a:spLocks noGrp="1"/>
          </p:cNvSpPr>
          <p:nvPr>
            <p:ph/>
          </p:nvPr>
        </p:nvSpPr>
        <p:spPr>
          <a:xfrm>
            <a:off x="6127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3" name="PlaceHolder 6"/>
          <p:cNvSpPr>
            <a:spLocks noGrp="1"/>
          </p:cNvSpPr>
          <p:nvPr>
            <p:ph/>
          </p:nvPr>
        </p:nvSpPr>
        <p:spPr>
          <a:xfrm>
            <a:off x="336960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4" name="PlaceHolder 7"/>
          <p:cNvSpPr>
            <a:spLocks noGrp="1"/>
          </p:cNvSpPr>
          <p:nvPr>
            <p:ph/>
          </p:nvPr>
        </p:nvSpPr>
        <p:spPr>
          <a:xfrm>
            <a:off x="6126120" y="3948480"/>
            <a:ext cx="26251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 name="PlaceHolder 8"/>
          <p:cNvSpPr>
            <a:spLocks noGrp="1"/>
          </p:cNvSpPr>
          <p:nvPr>
            <p:ph type="sldNum" idx="8"/>
          </p:nvPr>
        </p:nvSpPr>
        <p:spPr/>
        <p:txBody>
          <a:bodyPr/>
          <a:lstStyle/>
          <a:p>
            <a:fld id="{94C005EF-1A9F-4C64-BCF5-A4B550BB0ECD}" type="slidenum">
              <a:t>‹#›</a:t>
            </a:fld>
            <a:endParaRPr/>
          </a:p>
        </p:txBody>
      </p:sp>
      <p:sp>
        <p:nvSpPr>
          <p:cNvPr id="10" name="PlaceHolder 9"/>
          <p:cNvSpPr>
            <a:spLocks noGrp="1"/>
          </p:cNvSpPr>
          <p:nvPr>
            <p:ph type="dt" idx="7"/>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 name="PlaceHolder 2"/>
          <p:cNvSpPr>
            <a:spLocks noGrp="1"/>
          </p:cNvSpPr>
          <p:nvPr>
            <p:ph type="sldNum" idx="2"/>
          </p:nvPr>
        </p:nvSpPr>
        <p:spPr/>
        <p:txBody>
          <a:bodyPr/>
          <a:lstStyle/>
          <a:p>
            <a:fld id="{EA381908-3500-494E-BAC6-04B930741079}"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12720" y="228600"/>
            <a:ext cx="8152920" cy="4592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sldNum" idx="2"/>
          </p:nvPr>
        </p:nvSpPr>
        <p:spPr/>
        <p:txBody>
          <a:bodyPr/>
          <a:lstStyle/>
          <a:p>
            <a:fld id="{6C4B3A7F-4805-4C60-81FC-0D3E5FA55FE2}"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 name="PlaceHolder 3"/>
          <p:cNvSpPr>
            <a:spLocks noGrp="1"/>
          </p:cNvSpPr>
          <p:nvPr>
            <p:ph/>
          </p:nvPr>
        </p:nvSpPr>
        <p:spPr>
          <a:xfrm>
            <a:off x="47905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 name="PlaceHolder 4"/>
          <p:cNvSpPr>
            <a:spLocks noGrp="1"/>
          </p:cNvSpPr>
          <p:nvPr>
            <p:ph/>
          </p:nvPr>
        </p:nvSpPr>
        <p:spPr>
          <a:xfrm>
            <a:off x="6127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1C1BC70D-513B-46B9-B44E-F2113B755D82}"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 name="PlaceHolder 2"/>
          <p:cNvSpPr>
            <a:spLocks noGrp="1"/>
          </p:cNvSpPr>
          <p:nvPr>
            <p:ph/>
          </p:nvPr>
        </p:nvSpPr>
        <p:spPr>
          <a:xfrm>
            <a:off x="612720" y="1600200"/>
            <a:ext cx="3978360" cy="44953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 name="PlaceHolder 4"/>
          <p:cNvSpPr>
            <a:spLocks noGrp="1"/>
          </p:cNvSpPr>
          <p:nvPr>
            <p:ph/>
          </p:nvPr>
        </p:nvSpPr>
        <p:spPr>
          <a:xfrm>
            <a:off x="4790520" y="394848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9C48CABE-CC99-4A1C-B723-B333AC8F676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12720" y="228600"/>
            <a:ext cx="8152920" cy="9903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8" name="PlaceHolder 2"/>
          <p:cNvSpPr>
            <a:spLocks noGrp="1"/>
          </p:cNvSpPr>
          <p:nvPr>
            <p:ph/>
          </p:nvPr>
        </p:nvSpPr>
        <p:spPr>
          <a:xfrm>
            <a:off x="6127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9" name="PlaceHolder 3"/>
          <p:cNvSpPr>
            <a:spLocks noGrp="1"/>
          </p:cNvSpPr>
          <p:nvPr>
            <p:ph/>
          </p:nvPr>
        </p:nvSpPr>
        <p:spPr>
          <a:xfrm>
            <a:off x="4790520" y="1600200"/>
            <a:ext cx="397836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4"/>
          <p:cNvSpPr>
            <a:spLocks noGrp="1"/>
          </p:cNvSpPr>
          <p:nvPr>
            <p:ph/>
          </p:nvPr>
        </p:nvSpPr>
        <p:spPr>
          <a:xfrm>
            <a:off x="612720" y="3948480"/>
            <a:ext cx="8152920" cy="21441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 name="PlaceHolder 5"/>
          <p:cNvSpPr>
            <a:spLocks noGrp="1"/>
          </p:cNvSpPr>
          <p:nvPr>
            <p:ph type="sldNum" idx="2"/>
          </p:nvPr>
        </p:nvSpPr>
        <p:spPr/>
        <p:txBody>
          <a:bodyPr/>
          <a:lstStyle/>
          <a:p>
            <a:fld id="{58BEDC61-3630-4734-9756-1E7878A7C6D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617B"/>
        </a:solidFill>
        <a:effectLst/>
      </p:bgPr>
    </p:bg>
    <p:spTree>
      <p:nvGrpSpPr>
        <p:cNvPr id="1" name=""/>
        <p:cNvGrpSpPr/>
        <p:nvPr/>
      </p:nvGrpSpPr>
      <p:grpSpPr>
        <a:xfrm>
          <a:off x="0" y="0"/>
          <a:ext cx="0" cy="0"/>
          <a:chOff x="0" y="0"/>
          <a:chExt cx="0" cy="0"/>
        </a:xfrm>
      </p:grpSpPr>
      <p:sp>
        <p:nvSpPr>
          <p:cNvPr id="10" name="Google Shape;13;p86" hidden="1"/>
          <p:cNvSpPr/>
          <p:nvPr/>
        </p:nvSpPr>
        <p:spPr>
          <a:xfrm>
            <a:off x="0" y="1235160"/>
            <a:ext cx="9143640" cy="3186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1" name="Google Shape;14;p86" hidden="1"/>
          <p:cNvSpPr/>
          <p:nvPr/>
        </p:nvSpPr>
        <p:spPr>
          <a:xfrm>
            <a:off x="0" y="1279440"/>
            <a:ext cx="533160" cy="22824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2" name="Google Shape;15;p86" hidden="1"/>
          <p:cNvSpPr/>
          <p:nvPr/>
        </p:nvSpPr>
        <p:spPr>
          <a:xfrm>
            <a:off x="590400" y="1279440"/>
            <a:ext cx="8553240" cy="2282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3" name="Google Shape;18;p88"/>
          <p:cNvSpPr/>
          <p:nvPr/>
        </p:nvSpPr>
        <p:spPr>
          <a:xfrm>
            <a:off x="0" y="5970600"/>
            <a:ext cx="9143640" cy="887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4" name="Google Shape;19;p88"/>
          <p:cNvSpPr/>
          <p:nvPr/>
        </p:nvSpPr>
        <p:spPr>
          <a:xfrm>
            <a:off x="-9360" y="6053040"/>
            <a:ext cx="2249280" cy="71244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5" name="Google Shape;20;p88"/>
          <p:cNvSpPr/>
          <p:nvPr/>
        </p:nvSpPr>
        <p:spPr>
          <a:xfrm>
            <a:off x="2359080" y="6043680"/>
            <a:ext cx="6784560" cy="71388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6" name="PlaceHolder 1"/>
          <p:cNvSpPr>
            <a:spLocks noGrp="1"/>
          </p:cNvSpPr>
          <p:nvPr>
            <p:ph type="title"/>
          </p:nvPr>
        </p:nvSpPr>
        <p:spPr>
          <a:xfrm>
            <a:off x="2362320" y="4038480"/>
            <a:ext cx="6476760" cy="1828440"/>
          </a:xfrm>
          <a:prstGeom prst="rect">
            <a:avLst/>
          </a:prstGeom>
          <a:noFill/>
          <a:ln w="0">
            <a:noFill/>
          </a:ln>
        </p:spPr>
        <p:txBody>
          <a:bodyPr anchor="b">
            <a:noAutofit/>
          </a:bodyPr>
          <a:lstStyle/>
          <a:p>
            <a:r>
              <a:rPr lang="en-IN" sz="4400" b="0" strike="noStrike" spc="-1">
                <a:solidFill>
                  <a:srgbClr val="000000"/>
                </a:solidFill>
                <a:latin typeface="Arial"/>
              </a:rPr>
              <a:t>Click to edit the title text format</a:t>
            </a:r>
          </a:p>
        </p:txBody>
      </p:sp>
      <p:sp>
        <p:nvSpPr>
          <p:cNvPr id="7" name="PlaceHolder 2"/>
          <p:cNvSpPr>
            <a:spLocks noGrp="1"/>
          </p:cNvSpPr>
          <p:nvPr>
            <p:ph type="dt" idx="1"/>
          </p:nvPr>
        </p:nvSpPr>
        <p:spPr>
          <a:xfrm>
            <a:off x="76320" y="6068880"/>
            <a:ext cx="2057040" cy="685440"/>
          </a:xfrm>
          <a:prstGeom prst="rect">
            <a:avLst/>
          </a:prstGeom>
          <a:noFill/>
          <a:ln w="0">
            <a:noFill/>
          </a:ln>
        </p:spPr>
        <p:txBody>
          <a:bodyPr anchor="ctr">
            <a:noAutofit/>
          </a:bodyPr>
          <a:lstStyle>
            <a:lvl1pPr>
              <a:defRPr lang="en-IN" sz="1400" b="0" strike="noStrike" spc="-1">
                <a:latin typeface="Times New Roman"/>
              </a:defRPr>
            </a:lvl1pPr>
          </a:lstStyle>
          <a:p>
            <a:r>
              <a:rPr lang="en-IN" sz="1400" b="0" strike="noStrike" spc="-1">
                <a:latin typeface="Times New Roman"/>
              </a:rPr>
              <a:t> </a:t>
            </a:r>
          </a:p>
        </p:txBody>
      </p:sp>
      <p:sp>
        <p:nvSpPr>
          <p:cNvPr id="8" name="PlaceHolder 3"/>
          <p:cNvSpPr>
            <a:spLocks noGrp="1"/>
          </p:cNvSpPr>
          <p:nvPr>
            <p:ph type="sldNum" idx="2"/>
          </p:nvPr>
        </p:nvSpPr>
        <p:spPr>
          <a:xfrm>
            <a:off x="8001000" y="228600"/>
            <a:ext cx="837720" cy="380520"/>
          </a:xfrm>
          <a:prstGeom prst="rect">
            <a:avLst/>
          </a:prstGeom>
          <a:noFill/>
          <a:ln w="0">
            <a:noFill/>
          </a:ln>
        </p:spPr>
        <p:txBody>
          <a:bodyPr anchor="ctr">
            <a:normAutofit/>
          </a:bodyPr>
          <a:lstStyle>
            <a:lvl1pPr>
              <a:defRPr lang="en-IN" sz="2400" b="0" strike="noStrike" spc="-1">
                <a:latin typeface="Times New Roman"/>
              </a:defRPr>
            </a:lvl1pPr>
          </a:lstStyle>
          <a:p>
            <a:endParaRPr lang="en-IN" sz="2400" b="0" strike="noStrike" spc="-1">
              <a:latin typeface="Times New Roman"/>
            </a:endParaRPr>
          </a:p>
        </p:txBody>
      </p:sp>
      <p:sp>
        <p:nvSpPr>
          <p:cNvPr id="9" name="PlaceHolder 4"/>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29;p85"/>
          <p:cNvSpPr/>
          <p:nvPr/>
        </p:nvSpPr>
        <p:spPr>
          <a:xfrm>
            <a:off x="0" y="1235160"/>
            <a:ext cx="9143640" cy="3186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47" name="Google Shape;30;p85"/>
          <p:cNvSpPr/>
          <p:nvPr/>
        </p:nvSpPr>
        <p:spPr>
          <a:xfrm>
            <a:off x="0" y="1279440"/>
            <a:ext cx="533160" cy="22824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48" name="Google Shape;31;p85"/>
          <p:cNvSpPr/>
          <p:nvPr/>
        </p:nvSpPr>
        <p:spPr>
          <a:xfrm>
            <a:off x="590400" y="1279440"/>
            <a:ext cx="8553240" cy="2282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49" name="PlaceHolder 1"/>
          <p:cNvSpPr>
            <a:spLocks noGrp="1"/>
          </p:cNvSpPr>
          <p:nvPr>
            <p:ph type="title"/>
          </p:nvPr>
        </p:nvSpPr>
        <p:spPr>
          <a:xfrm>
            <a:off x="612720" y="228600"/>
            <a:ext cx="8152920" cy="990360"/>
          </a:xfrm>
          <a:prstGeom prst="rect">
            <a:avLst/>
          </a:prstGeom>
          <a:noFill/>
          <a:ln w="0">
            <a:noFill/>
          </a:ln>
        </p:spPr>
        <p:txBody>
          <a:bodyPr anchor="ctr">
            <a:noAutofit/>
          </a:bodyPr>
          <a:lstStyle/>
          <a:p>
            <a:r>
              <a:rPr lang="en-IN" sz="4400" b="0" strike="noStrike" spc="-1">
                <a:solidFill>
                  <a:srgbClr val="000000"/>
                </a:solidFill>
                <a:latin typeface="Arial"/>
              </a:rPr>
              <a:t>Click to edit the title text format</a:t>
            </a:r>
          </a:p>
        </p:txBody>
      </p:sp>
      <p:sp>
        <p:nvSpPr>
          <p:cNvPr id="50" name="PlaceHolder 2"/>
          <p:cNvSpPr>
            <a:spLocks noGrp="1"/>
          </p:cNvSpPr>
          <p:nvPr>
            <p:ph type="body"/>
          </p:nvPr>
        </p:nvSpPr>
        <p:spPr>
          <a:xfrm>
            <a:off x="612720" y="1600200"/>
            <a:ext cx="8152920" cy="449532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9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9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9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9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9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9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900" b="0" strike="noStrike" spc="-1">
                <a:solidFill>
                  <a:srgbClr val="000000"/>
                </a:solidFill>
                <a:latin typeface="Arial"/>
              </a:rPr>
              <a:t>Seventh Outline Level</a:t>
            </a:r>
          </a:p>
        </p:txBody>
      </p:sp>
      <p:sp>
        <p:nvSpPr>
          <p:cNvPr id="51" name="PlaceHolder 3"/>
          <p:cNvSpPr>
            <a:spLocks noGrp="1"/>
          </p:cNvSpPr>
          <p:nvPr>
            <p:ph type="dt" idx="3"/>
          </p:nvPr>
        </p:nvSpPr>
        <p:spPr>
          <a:xfrm>
            <a:off x="6095880" y="6248520"/>
            <a:ext cx="2666520" cy="364680"/>
          </a:xfrm>
          <a:prstGeom prst="rect">
            <a:avLst/>
          </a:prstGeom>
          <a:noFill/>
          <a:ln w="0">
            <a:noFill/>
          </a:ln>
        </p:spPr>
        <p:txBody>
          <a:bodyPr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52" name="PlaceHolder 4"/>
          <p:cNvSpPr>
            <a:spLocks noGrp="1"/>
          </p:cNvSpPr>
          <p:nvPr>
            <p:ph type="sldNum" idx="4"/>
          </p:nvPr>
        </p:nvSpPr>
        <p:spPr>
          <a:xfrm>
            <a:off x="0" y="1271520"/>
            <a:ext cx="533160" cy="244080"/>
          </a:xfrm>
          <a:prstGeom prst="rect">
            <a:avLst/>
          </a:prstGeom>
          <a:noFill/>
          <a:ln w="0">
            <a:noFill/>
          </a:ln>
        </p:spPr>
        <p:txBody>
          <a:bodyPr anchor="ctr">
            <a:normAutofit/>
          </a:bodyPr>
          <a:lstStyle>
            <a:lvl1pPr>
              <a:defRPr lang="en-IN" sz="2400" b="0" strike="noStrike" spc="-1">
                <a:latin typeface="Times New Roman"/>
              </a:defRPr>
            </a:lvl1pPr>
          </a:lstStyle>
          <a:p>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Google Shape;29;p85"/>
          <p:cNvSpPr/>
          <p:nvPr/>
        </p:nvSpPr>
        <p:spPr>
          <a:xfrm>
            <a:off x="0" y="1235160"/>
            <a:ext cx="9143640" cy="3186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90" name="Google Shape;30;p85"/>
          <p:cNvSpPr/>
          <p:nvPr/>
        </p:nvSpPr>
        <p:spPr>
          <a:xfrm>
            <a:off x="0" y="1279440"/>
            <a:ext cx="533160" cy="22824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91" name="Google Shape;31;p85"/>
          <p:cNvSpPr/>
          <p:nvPr/>
        </p:nvSpPr>
        <p:spPr>
          <a:xfrm>
            <a:off x="590400" y="1279440"/>
            <a:ext cx="8553240" cy="2282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92" name="PlaceHolder 1"/>
          <p:cNvSpPr>
            <a:spLocks noGrp="1"/>
          </p:cNvSpPr>
          <p:nvPr>
            <p:ph type="title"/>
          </p:nvPr>
        </p:nvSpPr>
        <p:spPr>
          <a:xfrm>
            <a:off x="612720" y="228600"/>
            <a:ext cx="8152920" cy="990360"/>
          </a:xfrm>
          <a:prstGeom prst="rect">
            <a:avLst/>
          </a:prstGeom>
          <a:noFill/>
          <a:ln w="0">
            <a:noFill/>
          </a:ln>
        </p:spPr>
        <p:txBody>
          <a:bodyPr anchor="ctr">
            <a:noAutofit/>
          </a:bodyPr>
          <a:lstStyle/>
          <a:p>
            <a:r>
              <a:rPr lang="en-IN" sz="4400" b="0" strike="noStrike" spc="-1">
                <a:solidFill>
                  <a:srgbClr val="000000"/>
                </a:solidFill>
                <a:latin typeface="Arial"/>
              </a:rPr>
              <a:t>Click to edit the title text format</a:t>
            </a:r>
          </a:p>
        </p:txBody>
      </p:sp>
      <p:sp>
        <p:nvSpPr>
          <p:cNvPr id="93" name="PlaceHolder 2"/>
          <p:cNvSpPr>
            <a:spLocks noGrp="1"/>
          </p:cNvSpPr>
          <p:nvPr>
            <p:ph type="body"/>
          </p:nvPr>
        </p:nvSpPr>
        <p:spPr>
          <a:xfrm>
            <a:off x="612720" y="1600200"/>
            <a:ext cx="8152920" cy="449532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9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9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9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9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9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9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900" b="0" strike="noStrike" spc="-1">
                <a:solidFill>
                  <a:srgbClr val="000000"/>
                </a:solidFill>
                <a:latin typeface="Arial"/>
              </a:rPr>
              <a:t>Seventh Outline Level</a:t>
            </a:r>
          </a:p>
        </p:txBody>
      </p:sp>
      <p:sp>
        <p:nvSpPr>
          <p:cNvPr id="94" name="PlaceHolder 3"/>
          <p:cNvSpPr>
            <a:spLocks noGrp="1"/>
          </p:cNvSpPr>
          <p:nvPr>
            <p:ph type="dt" idx="5"/>
          </p:nvPr>
        </p:nvSpPr>
        <p:spPr>
          <a:xfrm>
            <a:off x="6095880" y="6248520"/>
            <a:ext cx="2666520" cy="364680"/>
          </a:xfrm>
          <a:prstGeom prst="rect">
            <a:avLst/>
          </a:prstGeom>
          <a:noFill/>
          <a:ln w="0">
            <a:noFill/>
          </a:ln>
        </p:spPr>
        <p:txBody>
          <a:bodyPr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95" name="PlaceHolder 4"/>
          <p:cNvSpPr>
            <a:spLocks noGrp="1"/>
          </p:cNvSpPr>
          <p:nvPr>
            <p:ph type="sldNum" idx="6"/>
          </p:nvPr>
        </p:nvSpPr>
        <p:spPr>
          <a:xfrm>
            <a:off x="0" y="1271520"/>
            <a:ext cx="533160" cy="244080"/>
          </a:xfrm>
          <a:prstGeom prst="rect">
            <a:avLst/>
          </a:prstGeom>
          <a:noFill/>
          <a:ln w="0">
            <a:noFill/>
          </a:ln>
        </p:spPr>
        <p:txBody>
          <a:bodyPr anchor="ctr">
            <a:normAutofit/>
          </a:bodyPr>
          <a:lstStyle>
            <a:lvl1pPr>
              <a:defRPr lang="en-IN" sz="2400" b="0" strike="noStrike" spc="-1">
                <a:latin typeface="Times New Roman"/>
              </a:defRPr>
            </a:lvl1pPr>
          </a:lstStyle>
          <a:p>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Google Shape;29;p85"/>
          <p:cNvSpPr/>
          <p:nvPr/>
        </p:nvSpPr>
        <p:spPr>
          <a:xfrm>
            <a:off x="0" y="1235160"/>
            <a:ext cx="9143640" cy="3186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33" name="Google Shape;30;p85"/>
          <p:cNvSpPr/>
          <p:nvPr/>
        </p:nvSpPr>
        <p:spPr>
          <a:xfrm>
            <a:off x="0" y="1279440"/>
            <a:ext cx="533160" cy="22824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134" name="Google Shape;31;p85"/>
          <p:cNvSpPr/>
          <p:nvPr/>
        </p:nvSpPr>
        <p:spPr>
          <a:xfrm>
            <a:off x="590400" y="1279440"/>
            <a:ext cx="8553240" cy="2282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135" name="PlaceHolder 1"/>
          <p:cNvSpPr>
            <a:spLocks noGrp="1"/>
          </p:cNvSpPr>
          <p:nvPr>
            <p:ph type="title"/>
          </p:nvPr>
        </p:nvSpPr>
        <p:spPr>
          <a:xfrm>
            <a:off x="612720" y="228600"/>
            <a:ext cx="8152920" cy="990360"/>
          </a:xfrm>
          <a:prstGeom prst="rect">
            <a:avLst/>
          </a:prstGeom>
          <a:noFill/>
          <a:ln w="0">
            <a:noFill/>
          </a:ln>
        </p:spPr>
        <p:txBody>
          <a:bodyPr anchor="ctr">
            <a:noAutofit/>
          </a:bodyPr>
          <a:lstStyle/>
          <a:p>
            <a:r>
              <a:rPr lang="en-IN" sz="4400" b="0" strike="noStrike" spc="-1">
                <a:solidFill>
                  <a:srgbClr val="000000"/>
                </a:solidFill>
                <a:latin typeface="Arial"/>
              </a:rPr>
              <a:t>Click to edit the title text format</a:t>
            </a:r>
          </a:p>
        </p:txBody>
      </p:sp>
      <p:sp>
        <p:nvSpPr>
          <p:cNvPr id="136" name="PlaceHolder 2"/>
          <p:cNvSpPr>
            <a:spLocks noGrp="1"/>
          </p:cNvSpPr>
          <p:nvPr>
            <p:ph type="body"/>
          </p:nvPr>
        </p:nvSpPr>
        <p:spPr>
          <a:xfrm>
            <a:off x="612720" y="1600200"/>
            <a:ext cx="8152920" cy="449532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9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9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9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9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9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9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900" b="0" strike="noStrike" spc="-1">
                <a:solidFill>
                  <a:srgbClr val="000000"/>
                </a:solidFill>
                <a:latin typeface="Arial"/>
              </a:rPr>
              <a:t>Seventh Outline Level</a:t>
            </a:r>
          </a:p>
        </p:txBody>
      </p:sp>
      <p:sp>
        <p:nvSpPr>
          <p:cNvPr id="137" name="PlaceHolder 3"/>
          <p:cNvSpPr>
            <a:spLocks noGrp="1"/>
          </p:cNvSpPr>
          <p:nvPr>
            <p:ph type="dt" idx="7"/>
          </p:nvPr>
        </p:nvSpPr>
        <p:spPr>
          <a:xfrm>
            <a:off x="6095880" y="6248520"/>
            <a:ext cx="2666520" cy="364680"/>
          </a:xfrm>
          <a:prstGeom prst="rect">
            <a:avLst/>
          </a:prstGeom>
          <a:noFill/>
          <a:ln w="0">
            <a:noFill/>
          </a:ln>
        </p:spPr>
        <p:txBody>
          <a:bodyPr anchor="ctr">
            <a:noAutofit/>
          </a:bodyPr>
          <a:lstStyle>
            <a:lvl1pPr>
              <a:defRPr lang="en-IN" sz="1400" b="0" strike="noStrike" spc="-1">
                <a:latin typeface="Times New Roman"/>
              </a:defRPr>
            </a:lvl1pPr>
          </a:lstStyle>
          <a:p>
            <a:r>
              <a:rPr lang="en-IN" sz="1400" b="0" strike="noStrike" spc="-1">
                <a:latin typeface="Times New Roman"/>
              </a:rPr>
              <a:t>&lt;date/time&gt;</a:t>
            </a:r>
          </a:p>
        </p:txBody>
      </p:sp>
      <p:sp>
        <p:nvSpPr>
          <p:cNvPr id="138" name="PlaceHolder 4"/>
          <p:cNvSpPr>
            <a:spLocks noGrp="1"/>
          </p:cNvSpPr>
          <p:nvPr>
            <p:ph type="sldNum" idx="8"/>
          </p:nvPr>
        </p:nvSpPr>
        <p:spPr>
          <a:xfrm>
            <a:off x="0" y="1271520"/>
            <a:ext cx="533160" cy="244080"/>
          </a:xfrm>
          <a:prstGeom prst="rect">
            <a:avLst/>
          </a:prstGeom>
          <a:noFill/>
          <a:ln w="0">
            <a:noFill/>
          </a:ln>
        </p:spPr>
        <p:txBody>
          <a:bodyPr anchor="ctr">
            <a:normAutofit/>
          </a:bodyPr>
          <a:lstStyle>
            <a:lvl1pPr>
              <a:defRPr lang="en-IN" sz="2400" b="0" strike="noStrike" spc="-1">
                <a:latin typeface="Times New Roman"/>
              </a:defRPr>
            </a:lvl1pPr>
          </a:lstStyle>
          <a:p>
            <a:endParaRPr lang="en-IN"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2362320" y="4038480"/>
            <a:ext cx="6476760" cy="1828440"/>
          </a:xfrm>
          <a:prstGeom prst="rect">
            <a:avLst/>
          </a:prstGeom>
          <a:noFill/>
          <a:ln w="0">
            <a:noFill/>
          </a:ln>
        </p:spPr>
        <p:txBody>
          <a:bodyPr anchor="b">
            <a:noAutofit/>
          </a:bodyPr>
          <a:lstStyle/>
          <a:p>
            <a:pPr>
              <a:lnSpc>
                <a:spcPct val="100000"/>
              </a:lnSpc>
              <a:buNone/>
              <a:tabLst>
                <a:tab pos="0" algn="l"/>
              </a:tabLst>
            </a:pPr>
            <a:r>
              <a:rPr lang="en-US" sz="4400" b="0" strike="noStrike" spc="-1">
                <a:solidFill>
                  <a:srgbClr val="DBF5F9"/>
                </a:solidFill>
                <a:latin typeface="Twentieth Century"/>
                <a:ea typeface="Twentieth Century"/>
              </a:rPr>
              <a:t>ITC 504</a:t>
            </a:r>
            <a:r>
              <a:rPr sz="4400"/>
              <a:t/>
            </a:r>
            <a:br>
              <a:rPr sz="4400"/>
            </a:br>
            <a:r>
              <a:rPr lang="en-US" sz="4400" b="0" strike="noStrike" spc="-1">
                <a:solidFill>
                  <a:srgbClr val="DBF5F9"/>
                </a:solidFill>
                <a:latin typeface="Twentieth Century"/>
                <a:ea typeface="Twentieth Century"/>
              </a:rPr>
              <a:t>SOFTWARE ENGINEERING</a:t>
            </a:r>
            <a:endParaRPr lang="en-IN" sz="4400" b="0" strike="noStrike" spc="-1">
              <a:solidFill>
                <a:srgbClr val="000000"/>
              </a:solidFill>
              <a:latin typeface="Arial"/>
            </a:endParaRPr>
          </a:p>
        </p:txBody>
      </p:sp>
      <p:sp>
        <p:nvSpPr>
          <p:cNvPr id="182" name="PlaceHolder 2"/>
          <p:cNvSpPr>
            <a:spLocks noGrp="1"/>
          </p:cNvSpPr>
          <p:nvPr>
            <p:ph type="subTitle"/>
          </p:nvPr>
        </p:nvSpPr>
        <p:spPr>
          <a:xfrm>
            <a:off x="2362320" y="6050160"/>
            <a:ext cx="6705360" cy="685440"/>
          </a:xfrm>
          <a:prstGeom prst="rect">
            <a:avLst/>
          </a:prstGeom>
          <a:noFill/>
          <a:ln w="0">
            <a:noFill/>
          </a:ln>
        </p:spPr>
        <p:txBody>
          <a:bodyPr anchor="ctr">
            <a:normAutofit/>
          </a:bodyPr>
          <a:lstStyle/>
          <a:p>
            <a:pPr algn="ctr">
              <a:buNone/>
            </a:pPr>
            <a:endParaRPr lang="en-IN" sz="3200" b="0" strike="noStrike" spc="-1">
              <a:latin typeface="Arial"/>
            </a:endParaRPr>
          </a:p>
        </p:txBody>
      </p:sp>
      <p:sp>
        <p:nvSpPr>
          <p:cNvPr id="183" name="PlaceHolder 3"/>
          <p:cNvSpPr>
            <a:spLocks noGrp="1"/>
          </p:cNvSpPr>
          <p:nvPr>
            <p:ph type="ftr" idx="12"/>
          </p:nvPr>
        </p:nvSpPr>
        <p:spPr>
          <a:xfrm>
            <a:off x="2085840" y="236520"/>
            <a:ext cx="5866920" cy="364680"/>
          </a:xfrm>
          <a:prstGeom prst="rect">
            <a:avLst/>
          </a:prstGeom>
          <a:noFill/>
          <a:ln w="0">
            <a:noFill/>
          </a:ln>
        </p:spPr>
        <p:txBody>
          <a:bodyPr anchor="t">
            <a:noAutofit/>
          </a:bodyPr>
          <a:lstStyle>
            <a:lvl1pPr>
              <a:lnSpc>
                <a:spcPct val="100000"/>
              </a:lnSpc>
              <a:buNone/>
              <a:tabLst>
                <a:tab pos="0" algn="l"/>
              </a:tabLst>
              <a:defRPr lang="en-US" sz="1800" b="0" strike="noStrike" spc="-1">
                <a:solidFill>
                  <a:srgbClr val="FFFFFF"/>
                </a:solidFill>
                <a:latin typeface="Twentieth Century"/>
                <a:ea typeface="Twentieth Century"/>
              </a:defRPr>
            </a:lvl1pPr>
          </a:lstStyle>
          <a:p>
            <a:pPr>
              <a:lnSpc>
                <a:spcPct val="100000"/>
              </a:lnSpc>
              <a:buNone/>
              <a:tabLst>
                <a:tab pos="0" algn="l"/>
              </a:tabLst>
            </a:pPr>
            <a:r>
              <a:rPr lang="en-US" sz="1800" b="0" strike="noStrike" spc="-1">
                <a:solidFill>
                  <a:srgbClr val="FFFFFF"/>
                </a:solidFill>
                <a:latin typeface="Twentieth Century"/>
                <a:ea typeface="Twentieth Century"/>
              </a:rPr>
              <a:t>CS380</a:t>
            </a:r>
            <a:endParaRPr lang="en-IN" sz="1800" b="0" strike="noStrike" spc="-1">
              <a:latin typeface="Times New Roman"/>
            </a:endParaRPr>
          </a:p>
        </p:txBody>
      </p:sp>
      <p:sp>
        <p:nvSpPr>
          <p:cNvPr id="184" name="PlaceHolder 4"/>
          <p:cNvSpPr>
            <a:spLocks noGrp="1"/>
          </p:cNvSpPr>
          <p:nvPr>
            <p:ph type="sldNum" idx="13"/>
          </p:nvPr>
        </p:nvSpPr>
        <p:spPr>
          <a:xfrm>
            <a:off x="8001000" y="228600"/>
            <a:ext cx="837720" cy="380520"/>
          </a:xfrm>
          <a:prstGeom prst="rect">
            <a:avLst/>
          </a:prstGeom>
          <a:noFill/>
          <a:ln w="0">
            <a:noFill/>
          </a:ln>
        </p:spPr>
        <p:txBody>
          <a:bodyPr anchor="ctr">
            <a:normAutofit fontScale="92500" lnSpcReduction="20000"/>
          </a:bodyPr>
          <a:lstStyle>
            <a:lvl1pPr>
              <a:defRPr lang="en-IN" sz="2400" b="0" strike="noStrike" spc="-1">
                <a:latin typeface="Times New Roman"/>
              </a:defRPr>
            </a:lvl1pPr>
          </a:lstStyle>
          <a:p>
            <a:endParaRPr lang="en-IN" sz="2400" b="0" strike="noStrike" spc="-1">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18"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characteristics that define an effective project manager emphasizes four key traits:</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Problem solving.</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Managerial identity</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Achievement.</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Influence and team building.</a:t>
            </a:r>
            <a:endParaRPr lang="en-IN" sz="2000" b="0" strike="noStrike" spc="-1">
              <a:solidFill>
                <a:srgbClr val="000000"/>
              </a:solidFill>
              <a:latin typeface="Arial"/>
            </a:endParaRPr>
          </a:p>
        </p:txBody>
      </p:sp>
      <p:sp>
        <p:nvSpPr>
          <p:cNvPr id="219" name="PlaceHolder 3"/>
          <p:cNvSpPr>
            <a:spLocks noGrp="1"/>
          </p:cNvSpPr>
          <p:nvPr>
            <p:ph type="sldNum" idx="22"/>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20"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22"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The Software Team:</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The “best” team structure depends on the management style of the organization, the number of people who will populate the team and their skill levels, and the overall problem difficulty</a:t>
            </a:r>
            <a:endParaRPr lang="en-IN" sz="2000" b="0" strike="noStrike" spc="-1">
              <a:solidFill>
                <a:srgbClr val="000000"/>
              </a:solidFill>
              <a:latin typeface="Arial"/>
            </a:endParaRPr>
          </a:p>
        </p:txBody>
      </p:sp>
      <p:sp>
        <p:nvSpPr>
          <p:cNvPr id="223" name="PlaceHolder 3"/>
          <p:cNvSpPr>
            <a:spLocks noGrp="1"/>
          </p:cNvSpPr>
          <p:nvPr>
            <p:ph type="sldNum" idx="23"/>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24"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26"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Seven project factors that should be considered when planning the structure of software engineering teams:</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Difficulty of the problem to be solved</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“Size” of the resultant program(s) in lines of code or function points</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Time that the team will stay together (team lifetime)</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Degree to which the problem can be modularized</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Required quality and reliability of the system to be built</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Rigidity of the delivery date</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Degree of sociability (communication) required for the project</a:t>
            </a:r>
            <a:endParaRPr lang="en-IN" sz="2000" b="0" strike="noStrike" spc="-1">
              <a:solidFill>
                <a:srgbClr val="000000"/>
              </a:solidFill>
              <a:latin typeface="Arial"/>
            </a:endParaRPr>
          </a:p>
        </p:txBody>
      </p:sp>
      <p:sp>
        <p:nvSpPr>
          <p:cNvPr id="227" name="PlaceHolder 3"/>
          <p:cNvSpPr>
            <a:spLocks noGrp="1"/>
          </p:cNvSpPr>
          <p:nvPr>
            <p:ph type="sldNum" idx="24"/>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28"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30"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dirty="0">
                <a:solidFill>
                  <a:srgbClr val="000000"/>
                </a:solidFill>
                <a:latin typeface="Twentieth Century"/>
                <a:ea typeface="Twentieth Century"/>
              </a:rPr>
              <a:t>Constantine suggests four “organizational paradigms” for software engineering teams:</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0" strike="noStrike" spc="-1" dirty="0">
                <a:solidFill>
                  <a:srgbClr val="000000"/>
                </a:solidFill>
                <a:latin typeface="Twentieth Century"/>
                <a:ea typeface="Twentieth Century"/>
              </a:rPr>
              <a:t>A closed paradigm structure</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0" strike="noStrike" spc="-1" dirty="0">
                <a:solidFill>
                  <a:srgbClr val="000000"/>
                </a:solidFill>
                <a:latin typeface="Twentieth Century"/>
                <a:ea typeface="Twentieth Century"/>
              </a:rPr>
              <a:t>A random paradigm structure</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0" strike="noStrike" spc="-1" dirty="0">
                <a:solidFill>
                  <a:srgbClr val="000000"/>
                </a:solidFill>
                <a:latin typeface="Twentieth Century"/>
                <a:ea typeface="Twentieth Century"/>
              </a:rPr>
              <a:t>An open paradigm </a:t>
            </a:r>
            <a:r>
              <a:rPr lang="en-IN" sz="2000" b="0" strike="noStrike" spc="-1" dirty="0" smtClean="0">
                <a:solidFill>
                  <a:srgbClr val="000000"/>
                </a:solidFill>
                <a:latin typeface="Twentieth Century"/>
                <a:ea typeface="Twentieth Century"/>
              </a:rPr>
              <a:t>structure</a:t>
            </a:r>
            <a:endParaRPr lang="en-IN" sz="2000" b="0" strike="noStrike" spc="-1" dirty="0">
              <a:solidFill>
                <a:srgbClr val="000000"/>
              </a:solidFill>
              <a:latin typeface="Arial"/>
            </a:endParaRPr>
          </a:p>
        </p:txBody>
      </p:sp>
      <p:sp>
        <p:nvSpPr>
          <p:cNvPr id="231" name="PlaceHolder 3"/>
          <p:cNvSpPr>
            <a:spLocks noGrp="1"/>
          </p:cNvSpPr>
          <p:nvPr>
            <p:ph type="sldNum" idx="2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3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roduct</a:t>
            </a:r>
            <a:endParaRPr lang="en-IN" sz="4400" b="0" strike="noStrike" spc="-1">
              <a:solidFill>
                <a:srgbClr val="000000"/>
              </a:solidFill>
              <a:latin typeface="Arial"/>
            </a:endParaRPr>
          </a:p>
        </p:txBody>
      </p:sp>
      <p:sp>
        <p:nvSpPr>
          <p:cNvPr id="234"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Software Scope:</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The first software project management activity is the determination of software scope. Scope is defined by answering the following questions:</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Context.</a:t>
            </a:r>
            <a:r>
              <a:rPr lang="en-IN" sz="2000" b="0" strike="noStrike" spc="-1">
                <a:solidFill>
                  <a:srgbClr val="000000"/>
                </a:solidFill>
                <a:latin typeface="Twentieth Century"/>
                <a:ea typeface="Twentieth Century"/>
              </a:rPr>
              <a:t> How does the software to be built fit into a larger system, product, or business context, and what constraints are imposed as a result of the context?</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Information objectives.</a:t>
            </a:r>
            <a:r>
              <a:rPr lang="en-IN" sz="2000" b="0" strike="noStrike" spc="-1">
                <a:solidFill>
                  <a:srgbClr val="000000"/>
                </a:solidFill>
                <a:latin typeface="Twentieth Century"/>
                <a:ea typeface="Twentieth Century"/>
              </a:rPr>
              <a:t> What customer-visible data objects are produced as output from the software? What data objects are required for input?</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Function and performance.</a:t>
            </a:r>
            <a:r>
              <a:rPr lang="en-IN" sz="2000" b="0" strike="noStrike" spc="-1">
                <a:solidFill>
                  <a:srgbClr val="000000"/>
                </a:solidFill>
                <a:latin typeface="Twentieth Century"/>
                <a:ea typeface="Twentieth Century"/>
              </a:rPr>
              <a:t> What function does the software perform to transform input data into output? Are any special performance characteristics to be addressed?</a:t>
            </a:r>
            <a:endParaRPr lang="en-IN" sz="2000" b="0" strike="noStrike" spc="-1">
              <a:solidFill>
                <a:srgbClr val="000000"/>
              </a:solidFill>
              <a:latin typeface="Arial"/>
            </a:endParaRPr>
          </a:p>
        </p:txBody>
      </p:sp>
      <p:sp>
        <p:nvSpPr>
          <p:cNvPr id="235" name="PlaceHolder 3"/>
          <p:cNvSpPr>
            <a:spLocks noGrp="1"/>
          </p:cNvSpPr>
          <p:nvPr>
            <p:ph type="sldNum" idx="26"/>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36"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rocess</a:t>
            </a:r>
            <a:endParaRPr lang="en-IN" sz="4400" b="0" strike="noStrike" spc="-1">
              <a:solidFill>
                <a:srgbClr val="000000"/>
              </a:solidFill>
              <a:latin typeface="Arial"/>
            </a:endParaRPr>
          </a:p>
        </p:txBody>
      </p:sp>
      <p:sp>
        <p:nvSpPr>
          <p:cNvPr id="238"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communication, planning, modeling, construction, and deployment</a:t>
            </a:r>
            <a:endParaRPr lang="en-IN" sz="2000" b="0" strike="noStrike" spc="-1">
              <a:solidFill>
                <a:srgbClr val="000000"/>
              </a:solidFill>
              <a:latin typeface="Arial"/>
            </a:endParaRPr>
          </a:p>
        </p:txBody>
      </p:sp>
      <p:sp>
        <p:nvSpPr>
          <p:cNvPr id="239" name="PlaceHolder 3"/>
          <p:cNvSpPr>
            <a:spLocks noGrp="1"/>
          </p:cNvSpPr>
          <p:nvPr>
            <p:ph type="sldNum" idx="27"/>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40"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roject</a:t>
            </a:r>
            <a:endParaRPr lang="en-IN" sz="4400" b="0" strike="noStrike" spc="-1">
              <a:solidFill>
                <a:srgbClr val="000000"/>
              </a:solidFill>
              <a:latin typeface="Arial"/>
            </a:endParaRPr>
          </a:p>
        </p:txBody>
      </p:sp>
      <p:sp>
        <p:nvSpPr>
          <p:cNvPr id="242"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1400" b="0" strike="noStrike" spc="-1" dirty="0">
                <a:solidFill>
                  <a:srgbClr val="000000"/>
                </a:solidFill>
                <a:latin typeface="Twentieth Century"/>
                <a:ea typeface="Twentieth Century"/>
              </a:rPr>
              <a:t>In order to manage a successful software project, you have to understand what can go wrong so that problems can be avoided. In an excellent paper on software projects, John Reel defines 10 signs that indicate that an information systems</a:t>
            </a:r>
            <a:endParaRPr lang="en-IN" sz="1400" b="0" strike="noStrike" spc="-1" dirty="0">
              <a:solidFill>
                <a:srgbClr val="000000"/>
              </a:solidFill>
              <a:latin typeface="Arial"/>
            </a:endParaRPr>
          </a:p>
          <a:p>
            <a:pPr marL="319320" indent="-319320">
              <a:lnSpc>
                <a:spcPct val="100000"/>
              </a:lnSpc>
              <a:buClr>
                <a:srgbClr val="009DD9"/>
              </a:buClr>
              <a:buFont typeface="Noto Sans Symbols"/>
              <a:buChar char="◻"/>
            </a:pPr>
            <a:r>
              <a:rPr lang="en-IN" sz="1400" b="0" strike="noStrike" spc="-1" dirty="0">
                <a:solidFill>
                  <a:srgbClr val="000000"/>
                </a:solidFill>
                <a:latin typeface="Twentieth Century"/>
                <a:ea typeface="Twentieth Century"/>
              </a:rPr>
              <a:t>project is in jeopardy:</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1. Software people don’t understand their customer’s needs.</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2. The product scope is poorly defined.</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3. Changes are managed poorly.</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4. The chosen technology changes.</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5. Business needs change [or are ill defined].</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6. Deadlines are unrealistic.</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7. Users are resistant.</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8. Sponsorship is lost [or was never properly obtained].</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9. The project team lacks people with appropriate skills.</a:t>
            </a:r>
            <a:endParaRPr lang="en-IN" sz="1400" b="0" strike="noStrike" spc="-1" dirty="0">
              <a:solidFill>
                <a:srgbClr val="000000"/>
              </a:solidFill>
              <a:latin typeface="Arial"/>
            </a:endParaRPr>
          </a:p>
          <a:p>
            <a:pPr>
              <a:lnSpc>
                <a:spcPct val="100000"/>
              </a:lnSpc>
              <a:buNone/>
              <a:tabLst>
                <a:tab pos="0" algn="l"/>
              </a:tabLst>
            </a:pPr>
            <a:r>
              <a:rPr lang="en-IN" sz="1400" b="0" strike="noStrike" spc="-1" dirty="0">
                <a:solidFill>
                  <a:srgbClr val="000000"/>
                </a:solidFill>
                <a:latin typeface="Twentieth Century"/>
                <a:ea typeface="Twentieth Century"/>
              </a:rPr>
              <a:t>10. Managers [and practitioners] avoid best practices and lessons learned</a:t>
            </a:r>
            <a:endParaRPr lang="en-IN" sz="1400" b="0" strike="noStrike" spc="-1" dirty="0">
              <a:solidFill>
                <a:srgbClr val="000000"/>
              </a:solidFill>
              <a:latin typeface="Arial"/>
            </a:endParaRPr>
          </a:p>
        </p:txBody>
      </p:sp>
      <p:sp>
        <p:nvSpPr>
          <p:cNvPr id="243" name="PlaceHolder 3"/>
          <p:cNvSpPr>
            <a:spLocks noGrp="1"/>
          </p:cNvSpPr>
          <p:nvPr>
            <p:ph type="sldNum" idx="28"/>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44"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roject</a:t>
            </a:r>
            <a:endParaRPr lang="en-IN" sz="4400" b="0" strike="noStrike" spc="-1">
              <a:solidFill>
                <a:srgbClr val="000000"/>
              </a:solidFill>
              <a:latin typeface="Arial"/>
            </a:endParaRPr>
          </a:p>
        </p:txBody>
      </p:sp>
      <p:sp>
        <p:nvSpPr>
          <p:cNvPr id="246"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 a five-part commonsense approach to software projects:</a:t>
            </a:r>
            <a:endParaRPr lang="en-IN" sz="1800" b="0" strike="noStrike" spc="-1">
              <a:solidFill>
                <a:srgbClr val="000000"/>
              </a:solidFill>
              <a:latin typeface="Arial"/>
            </a:endParaRPr>
          </a:p>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Start on the right foot</a:t>
            </a:r>
            <a:endParaRPr lang="en-IN" sz="1800" b="0" strike="noStrike" spc="-1">
              <a:solidFill>
                <a:srgbClr val="000000"/>
              </a:solidFill>
              <a:latin typeface="Arial"/>
            </a:endParaRPr>
          </a:p>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Maintain momentum</a:t>
            </a:r>
            <a:endParaRPr lang="en-IN" sz="1800" b="0" strike="noStrike" spc="-1">
              <a:solidFill>
                <a:srgbClr val="000000"/>
              </a:solidFill>
              <a:latin typeface="Arial"/>
            </a:endParaRPr>
          </a:p>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Track progress</a:t>
            </a:r>
            <a:endParaRPr lang="en-IN" sz="1800" b="0" strike="noStrike" spc="-1">
              <a:solidFill>
                <a:srgbClr val="000000"/>
              </a:solidFill>
              <a:latin typeface="Arial"/>
            </a:endParaRPr>
          </a:p>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Make smart decisions.</a:t>
            </a:r>
            <a:endParaRPr lang="en-IN" sz="1800" b="0" strike="noStrike" spc="-1">
              <a:solidFill>
                <a:srgbClr val="000000"/>
              </a:solidFill>
              <a:latin typeface="Arial"/>
            </a:endParaRPr>
          </a:p>
          <a:p>
            <a:pPr marL="319320" indent="-319320">
              <a:lnSpc>
                <a:spcPct val="100000"/>
              </a:lnSpc>
              <a:buClr>
                <a:srgbClr val="009DD9"/>
              </a:buClr>
              <a:buFont typeface="Noto Sans Symbols"/>
              <a:buChar char="◻"/>
            </a:pPr>
            <a:r>
              <a:rPr lang="en-IN" sz="1800" b="0" strike="noStrike" spc="-1">
                <a:solidFill>
                  <a:srgbClr val="000000"/>
                </a:solidFill>
                <a:latin typeface="Twentieth Century"/>
                <a:ea typeface="Twentieth Century"/>
              </a:rPr>
              <a:t>Conduct a postmortem analysis</a:t>
            </a:r>
            <a:endParaRPr lang="en-IN" sz="1800" b="0" strike="noStrike" spc="-1">
              <a:solidFill>
                <a:srgbClr val="000000"/>
              </a:solidFill>
              <a:latin typeface="Arial"/>
            </a:endParaRPr>
          </a:p>
        </p:txBody>
      </p:sp>
      <p:sp>
        <p:nvSpPr>
          <p:cNvPr id="247" name="PlaceHolder 3"/>
          <p:cNvSpPr>
            <a:spLocks noGrp="1"/>
          </p:cNvSpPr>
          <p:nvPr>
            <p:ph type="sldNum" idx="29"/>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48"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Although there are many reasons why software is delivered late, most can be traced</a:t>
            </a:r>
            <a:r>
              <a:rPr lang="en-US" sz="1600" spc="-1" dirty="0">
                <a:solidFill>
                  <a:srgbClr val="000000"/>
                </a:solidFill>
                <a:latin typeface="Arial"/>
              </a:rPr>
              <a:t> </a:t>
            </a:r>
            <a:r>
              <a:rPr lang="en-US" sz="1600" b="0" strike="noStrike" spc="-1" dirty="0">
                <a:solidFill>
                  <a:srgbClr val="000000"/>
                </a:solidFill>
                <a:latin typeface="Arial"/>
              </a:rPr>
              <a:t>to one or more of the following root causes:</a:t>
            </a:r>
          </a:p>
          <a:p>
            <a:pPr>
              <a:lnSpc>
                <a:spcPct val="100000"/>
              </a:lnSpc>
              <a:buNone/>
            </a:pPr>
            <a:r>
              <a:rPr lang="en-US" sz="1600" b="0" strike="noStrike" spc="-1" dirty="0">
                <a:solidFill>
                  <a:srgbClr val="000000"/>
                </a:solidFill>
                <a:latin typeface="Arial"/>
              </a:rPr>
              <a:t>• An unrealistic deadline established by someone outside the software team</a:t>
            </a:r>
          </a:p>
          <a:p>
            <a:pPr>
              <a:lnSpc>
                <a:spcPct val="100000"/>
              </a:lnSpc>
              <a:buNone/>
            </a:pPr>
            <a:r>
              <a:rPr lang="en-US" sz="1600" b="0" strike="noStrike" spc="-1" dirty="0">
                <a:solidFill>
                  <a:srgbClr val="000000"/>
                </a:solidFill>
                <a:latin typeface="Arial"/>
              </a:rPr>
              <a:t>and forced on managers and practitioners.</a:t>
            </a:r>
          </a:p>
          <a:p>
            <a:pPr>
              <a:lnSpc>
                <a:spcPct val="100000"/>
              </a:lnSpc>
              <a:buNone/>
            </a:pPr>
            <a:r>
              <a:rPr lang="en-US" sz="1600" b="0" strike="noStrike" spc="-1" dirty="0">
                <a:solidFill>
                  <a:srgbClr val="000000"/>
                </a:solidFill>
                <a:latin typeface="Arial"/>
              </a:rPr>
              <a:t>• Changing customer requirements that are not reflected in schedule changes.</a:t>
            </a:r>
          </a:p>
          <a:p>
            <a:pPr>
              <a:lnSpc>
                <a:spcPct val="100000"/>
              </a:lnSpc>
              <a:buNone/>
            </a:pPr>
            <a:r>
              <a:rPr lang="en-US" sz="1600" b="0" strike="noStrike" spc="-1" dirty="0">
                <a:solidFill>
                  <a:srgbClr val="000000"/>
                </a:solidFill>
                <a:latin typeface="Arial"/>
              </a:rPr>
              <a:t>• An honest underestimate of the amount of effort and/or the number of</a:t>
            </a:r>
          </a:p>
          <a:p>
            <a:pPr>
              <a:lnSpc>
                <a:spcPct val="100000"/>
              </a:lnSpc>
              <a:buNone/>
            </a:pPr>
            <a:r>
              <a:rPr lang="en-US" sz="1600" b="0" strike="noStrike" spc="-1" dirty="0">
                <a:solidFill>
                  <a:srgbClr val="000000"/>
                </a:solidFill>
                <a:latin typeface="Arial"/>
              </a:rPr>
              <a:t>resources that will be required to do the job.</a:t>
            </a:r>
          </a:p>
          <a:p>
            <a:pPr>
              <a:lnSpc>
                <a:spcPct val="100000"/>
              </a:lnSpc>
              <a:buNone/>
            </a:pPr>
            <a:r>
              <a:rPr lang="en-US" sz="1600" b="0" strike="noStrike" spc="-1" dirty="0">
                <a:solidFill>
                  <a:srgbClr val="000000"/>
                </a:solidFill>
                <a:latin typeface="Arial"/>
              </a:rPr>
              <a:t>• Predictable and/or unpredictable risks that were not considered when the</a:t>
            </a:r>
          </a:p>
          <a:p>
            <a:pPr>
              <a:lnSpc>
                <a:spcPct val="100000"/>
              </a:lnSpc>
              <a:buNone/>
            </a:pPr>
            <a:r>
              <a:rPr lang="en-US" sz="1600" b="0" strike="noStrike" spc="-1" dirty="0">
                <a:solidFill>
                  <a:srgbClr val="000000"/>
                </a:solidFill>
                <a:latin typeface="Arial"/>
              </a:rPr>
              <a:t>project commenced.</a:t>
            </a:r>
          </a:p>
          <a:p>
            <a:pPr>
              <a:lnSpc>
                <a:spcPct val="100000"/>
              </a:lnSpc>
              <a:buNone/>
            </a:pPr>
            <a:r>
              <a:rPr lang="en-US" sz="1600" b="0" strike="noStrike" spc="-1" dirty="0">
                <a:solidFill>
                  <a:srgbClr val="000000"/>
                </a:solidFill>
                <a:latin typeface="Arial"/>
              </a:rPr>
              <a:t>• Technical difficulties that could not have been foreseen in advance.</a:t>
            </a:r>
          </a:p>
          <a:p>
            <a:pPr>
              <a:lnSpc>
                <a:spcPct val="100000"/>
              </a:lnSpc>
              <a:buNone/>
            </a:pPr>
            <a:r>
              <a:rPr lang="en-US" sz="1600" b="0" strike="noStrike" spc="-1" dirty="0">
                <a:solidFill>
                  <a:srgbClr val="000000"/>
                </a:solidFill>
                <a:latin typeface="Arial"/>
              </a:rPr>
              <a:t>• Human difficulties that could not have been foreseen in advance.</a:t>
            </a:r>
          </a:p>
          <a:p>
            <a:pPr>
              <a:lnSpc>
                <a:spcPct val="100000"/>
              </a:lnSpc>
              <a:buNone/>
            </a:pPr>
            <a:r>
              <a:rPr lang="en-US" sz="1600" b="0" strike="noStrike" spc="-1" dirty="0">
                <a:solidFill>
                  <a:srgbClr val="000000"/>
                </a:solidFill>
                <a:latin typeface="Arial"/>
              </a:rPr>
              <a:t>• Miscommunication among project staff that results in delays.</a:t>
            </a:r>
          </a:p>
          <a:p>
            <a:pPr>
              <a:lnSpc>
                <a:spcPct val="100000"/>
              </a:lnSpc>
              <a:buNone/>
            </a:pPr>
            <a:r>
              <a:rPr lang="en-US" sz="1600" b="0" strike="noStrike" spc="-1" dirty="0">
                <a:solidFill>
                  <a:srgbClr val="000000"/>
                </a:solidFill>
                <a:latin typeface="Arial"/>
              </a:rPr>
              <a:t>• A failure by project management to recognize that the project is falling</a:t>
            </a:r>
          </a:p>
          <a:p>
            <a:pPr>
              <a:lnSpc>
                <a:spcPct val="100000"/>
              </a:lnSpc>
              <a:buNone/>
            </a:pPr>
            <a:r>
              <a:rPr lang="en-US" sz="1600" b="0" strike="noStrike" spc="-1" dirty="0">
                <a:solidFill>
                  <a:srgbClr val="000000"/>
                </a:solidFill>
                <a:latin typeface="Arial"/>
              </a:rPr>
              <a:t>behind schedule and a lack of action to correct the problem.</a:t>
            </a:r>
            <a:endParaRPr lang="en-IN" sz="1600" b="0" strike="noStrike" spc="-1" dirty="0">
              <a:solidFill>
                <a:srgbClr val="000000"/>
              </a:solidFill>
              <a:latin typeface="Arial"/>
            </a:endParaRP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Napoleon once said: “Any commander-in-chief who undertakes to carry out a</a:t>
            </a:r>
          </a:p>
          <a:p>
            <a:pPr>
              <a:lnSpc>
                <a:spcPct val="100000"/>
              </a:lnSpc>
              <a:buNone/>
            </a:pPr>
            <a:r>
              <a:rPr lang="en-US" sz="1600" b="0" strike="noStrike" spc="-1" dirty="0">
                <a:solidFill>
                  <a:srgbClr val="000000"/>
                </a:solidFill>
                <a:latin typeface="Arial"/>
              </a:rPr>
              <a:t>plan which he considers defective is at fault; he must put forth his reasons, insist on</a:t>
            </a:r>
          </a:p>
          <a:p>
            <a:pPr>
              <a:lnSpc>
                <a:spcPct val="100000"/>
              </a:lnSpc>
              <a:buNone/>
            </a:pPr>
            <a:r>
              <a:rPr lang="en-US" sz="1600" b="0" strike="noStrike" spc="-1" dirty="0">
                <a:solidFill>
                  <a:srgbClr val="000000"/>
                </a:solidFill>
                <a:latin typeface="Arial"/>
              </a:rPr>
              <a:t>the plan being changed, and finally tender his resignation rather than be the instrument of his</a:t>
            </a:r>
          </a:p>
          <a:p>
            <a:pPr>
              <a:lnSpc>
                <a:spcPct val="100000"/>
              </a:lnSpc>
              <a:buNone/>
            </a:pPr>
            <a:r>
              <a:rPr lang="en-US" sz="1600" b="0" strike="noStrike" spc="-1" dirty="0">
                <a:solidFill>
                  <a:srgbClr val="000000"/>
                </a:solidFill>
                <a:latin typeface="Arial"/>
              </a:rPr>
              <a:t> army’s downfall.” These are strong words that many software project</a:t>
            </a:r>
          </a:p>
          <a:p>
            <a:pPr>
              <a:lnSpc>
                <a:spcPct val="100000"/>
              </a:lnSpc>
              <a:buNone/>
            </a:pPr>
            <a:r>
              <a:rPr lang="en-US" sz="1600" b="0" strike="noStrike" spc="-1" dirty="0">
                <a:solidFill>
                  <a:srgbClr val="000000"/>
                </a:solidFill>
                <a:latin typeface="Arial"/>
              </a:rPr>
              <a:t>managers should ponder.</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526776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a:solidFill>
                  <a:srgbClr val="04617B"/>
                </a:solidFill>
                <a:latin typeface="Twentieth Century"/>
                <a:ea typeface="Twentieth Century"/>
              </a:rPr>
              <a:t>The Management Spectrum</a:t>
            </a:r>
            <a:endParaRPr lang="en-IN" sz="4400" b="0" strike="noStrike" spc="-1">
              <a:solidFill>
                <a:srgbClr val="000000"/>
              </a:solidFill>
              <a:latin typeface="Arial"/>
            </a:endParaRPr>
          </a:p>
        </p:txBody>
      </p:sp>
      <p:sp>
        <p:nvSpPr>
          <p:cNvPr id="186" name="PlaceHolder 2"/>
          <p:cNvSpPr>
            <a:spLocks noGrp="1"/>
          </p:cNvSpPr>
          <p:nvPr>
            <p:ph/>
          </p:nvPr>
        </p:nvSpPr>
        <p:spPr>
          <a:xfrm>
            <a:off x="685800" y="1676520"/>
            <a:ext cx="8152920" cy="4495320"/>
          </a:xfrm>
          <a:prstGeom prst="rect">
            <a:avLst/>
          </a:prstGeom>
          <a:noFill/>
          <a:ln w="0">
            <a:noFill/>
          </a:ln>
        </p:spPr>
        <p:txBody>
          <a:bodyPr anchor="t">
            <a:noAutofit/>
          </a:bodyPr>
          <a:lstStyle/>
          <a:p>
            <a:pPr marL="640080" indent="-272880">
              <a:lnSpc>
                <a:spcPct val="100000"/>
              </a:lnSpc>
              <a:buNone/>
              <a:tabLst>
                <a:tab pos="0" algn="l"/>
              </a:tabLst>
            </a:pPr>
            <a:r>
              <a:rPr lang="en-US" sz="2600" b="0" strike="noStrike" spc="-1">
                <a:solidFill>
                  <a:srgbClr val="000000"/>
                </a:solidFill>
                <a:latin typeface="Twentieth Century"/>
                <a:ea typeface="Twentieth Century"/>
              </a:rPr>
              <a:t>Effective software project management focuses on the four P’s: </a:t>
            </a:r>
            <a:endParaRPr lang="en-IN" sz="2600" b="0" strike="noStrike" spc="-1">
              <a:solidFill>
                <a:srgbClr val="000000"/>
              </a:solidFill>
              <a:latin typeface="Arial"/>
            </a:endParaRPr>
          </a:p>
          <a:p>
            <a:pPr marL="640080" indent="-272880">
              <a:lnSpc>
                <a:spcPct val="100000"/>
              </a:lnSpc>
              <a:buNone/>
              <a:tabLst>
                <a:tab pos="0" algn="l"/>
              </a:tabLst>
            </a:pPr>
            <a:r>
              <a:rPr lang="en-US" sz="2600" b="0" strike="noStrike" spc="-1">
                <a:solidFill>
                  <a:srgbClr val="000000"/>
                </a:solidFill>
                <a:latin typeface="Twentieth Century"/>
                <a:ea typeface="Twentieth Century"/>
              </a:rPr>
              <a:t>people, </a:t>
            </a:r>
            <a:endParaRPr lang="en-IN" sz="2600" b="0" strike="noStrike" spc="-1">
              <a:solidFill>
                <a:srgbClr val="000000"/>
              </a:solidFill>
              <a:latin typeface="Arial"/>
            </a:endParaRPr>
          </a:p>
          <a:p>
            <a:pPr marL="640080" indent="-272880">
              <a:lnSpc>
                <a:spcPct val="100000"/>
              </a:lnSpc>
              <a:buNone/>
              <a:tabLst>
                <a:tab pos="0" algn="l"/>
              </a:tabLst>
            </a:pPr>
            <a:r>
              <a:rPr lang="en-US" sz="2600" b="0" strike="noStrike" spc="-1">
                <a:solidFill>
                  <a:srgbClr val="000000"/>
                </a:solidFill>
                <a:latin typeface="Twentieth Century"/>
                <a:ea typeface="Twentieth Century"/>
              </a:rPr>
              <a:t>product,</a:t>
            </a:r>
            <a:endParaRPr lang="en-IN" sz="2600" b="0" strike="noStrike" spc="-1">
              <a:solidFill>
                <a:srgbClr val="000000"/>
              </a:solidFill>
              <a:latin typeface="Arial"/>
            </a:endParaRPr>
          </a:p>
          <a:p>
            <a:pPr marL="640080" indent="-272880">
              <a:lnSpc>
                <a:spcPct val="100000"/>
              </a:lnSpc>
              <a:buNone/>
              <a:tabLst>
                <a:tab pos="0" algn="l"/>
              </a:tabLst>
            </a:pPr>
            <a:r>
              <a:rPr lang="en-US" sz="2600" b="0" strike="noStrike" spc="-1">
                <a:solidFill>
                  <a:srgbClr val="000000"/>
                </a:solidFill>
                <a:latin typeface="Twentieth Century"/>
                <a:ea typeface="Twentieth Century"/>
              </a:rPr>
              <a:t>process, </a:t>
            </a:r>
            <a:endParaRPr lang="en-IN" sz="2600" b="0" strike="noStrike" spc="-1">
              <a:solidFill>
                <a:srgbClr val="000000"/>
              </a:solidFill>
              <a:latin typeface="Arial"/>
            </a:endParaRPr>
          </a:p>
          <a:p>
            <a:pPr marL="640080" indent="-272880">
              <a:lnSpc>
                <a:spcPct val="100000"/>
              </a:lnSpc>
              <a:buNone/>
              <a:tabLst>
                <a:tab pos="0" algn="l"/>
              </a:tabLst>
            </a:pPr>
            <a:r>
              <a:rPr lang="en-US" sz="2600" b="0" strike="noStrike" spc="-1">
                <a:solidFill>
                  <a:srgbClr val="000000"/>
                </a:solidFill>
                <a:latin typeface="Twentieth Century"/>
                <a:ea typeface="Twentieth Century"/>
              </a:rPr>
              <a:t>project.</a:t>
            </a:r>
            <a:endParaRPr lang="en-IN" sz="2600" b="0" strike="noStrike" spc="-1">
              <a:solidFill>
                <a:srgbClr val="000000"/>
              </a:solidFill>
              <a:latin typeface="Arial"/>
            </a:endParaRPr>
          </a:p>
        </p:txBody>
      </p:sp>
      <p:sp>
        <p:nvSpPr>
          <p:cNvPr id="187" name="PlaceHolder 3"/>
          <p:cNvSpPr>
            <a:spLocks noGrp="1"/>
          </p:cNvSpPr>
          <p:nvPr>
            <p:ph type="sldNum" idx="14"/>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2</a:t>
            </a:r>
            <a:endParaRPr lang="en-IN" sz="1400" b="0" strike="noStrike" spc="-1">
              <a:latin typeface="Times New Roman"/>
            </a:endParaRPr>
          </a:p>
        </p:txBody>
      </p:sp>
      <p:pic>
        <p:nvPicPr>
          <p:cNvPr id="188" name="Picture 0"/>
          <p:cNvPicPr/>
          <p:nvPr/>
        </p:nvPicPr>
        <p:blipFill>
          <a:blip r:embed="rId2"/>
          <a:stretch/>
        </p:blipFill>
        <p:spPr>
          <a:xfrm>
            <a:off x="4660200" y="2563560"/>
            <a:ext cx="3959640" cy="317736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Software project scheduling is an action that distributes estimated effort across the</a:t>
            </a:r>
          </a:p>
          <a:p>
            <a:pPr>
              <a:lnSpc>
                <a:spcPct val="100000"/>
              </a:lnSpc>
              <a:buNone/>
            </a:pPr>
            <a:r>
              <a:rPr lang="en-US" sz="1600" b="0" strike="noStrike" spc="-1" dirty="0">
                <a:solidFill>
                  <a:srgbClr val="000000"/>
                </a:solidFill>
                <a:latin typeface="Arial"/>
              </a:rPr>
              <a:t>planned project duration by allocating the effort to specific software engineering</a:t>
            </a:r>
          </a:p>
          <a:p>
            <a:pPr>
              <a:lnSpc>
                <a:spcPct val="100000"/>
              </a:lnSpc>
              <a:buNone/>
            </a:pPr>
            <a:r>
              <a:rPr lang="en-US" sz="1600" b="0" strike="noStrike" spc="-1" dirty="0">
                <a:solidFill>
                  <a:srgbClr val="000000"/>
                </a:solidFill>
                <a:latin typeface="Arial"/>
              </a:rPr>
              <a:t>tasks. It is important to note, however, that the schedule evolves over time. During</a:t>
            </a:r>
          </a:p>
          <a:p>
            <a:pPr>
              <a:lnSpc>
                <a:spcPct val="100000"/>
              </a:lnSpc>
              <a:buNone/>
            </a:pPr>
            <a:r>
              <a:rPr lang="en-US" sz="1600" b="0" strike="noStrike" spc="-1" dirty="0">
                <a:solidFill>
                  <a:srgbClr val="000000"/>
                </a:solidFill>
                <a:latin typeface="Arial"/>
              </a:rPr>
              <a:t>early stages of project planning, a macroscopic schedule is developed. This type of</a:t>
            </a:r>
          </a:p>
          <a:p>
            <a:pPr>
              <a:lnSpc>
                <a:spcPct val="100000"/>
              </a:lnSpc>
              <a:buNone/>
            </a:pPr>
            <a:r>
              <a:rPr lang="en-US" sz="1600" b="0" strike="noStrike" spc="-1" dirty="0">
                <a:solidFill>
                  <a:srgbClr val="000000"/>
                </a:solidFill>
                <a:latin typeface="Arial"/>
              </a:rPr>
              <a:t>schedule identifies all major process framework activities and the product functions</a:t>
            </a:r>
          </a:p>
          <a:p>
            <a:pPr>
              <a:lnSpc>
                <a:spcPct val="100000"/>
              </a:lnSpc>
              <a:buNone/>
            </a:pPr>
            <a:r>
              <a:rPr lang="en-US" sz="1600" b="0" strike="noStrike" spc="-1" dirty="0">
                <a:solidFill>
                  <a:srgbClr val="000000"/>
                </a:solidFill>
                <a:latin typeface="Arial"/>
              </a:rPr>
              <a:t>to which they are applied. As the project gets under way, each entry on the macroscopic</a:t>
            </a:r>
          </a:p>
          <a:p>
            <a:pPr>
              <a:lnSpc>
                <a:spcPct val="100000"/>
              </a:lnSpc>
              <a:buNone/>
            </a:pPr>
            <a:r>
              <a:rPr lang="en-US" sz="1600" b="0" strike="noStrike" spc="-1" dirty="0">
                <a:solidFill>
                  <a:srgbClr val="000000"/>
                </a:solidFill>
                <a:latin typeface="Arial"/>
              </a:rPr>
              <a:t> schedule is refined into a detailed schedule. Here, specific software actions</a:t>
            </a:r>
          </a:p>
          <a:p>
            <a:pPr>
              <a:lnSpc>
                <a:spcPct val="100000"/>
              </a:lnSpc>
              <a:buNone/>
            </a:pPr>
            <a:r>
              <a:rPr lang="en-US" sz="1600" b="0" strike="noStrike" spc="-1" dirty="0">
                <a:solidFill>
                  <a:srgbClr val="000000"/>
                </a:solidFill>
                <a:latin typeface="Arial"/>
              </a:rPr>
              <a:t>and tasks (required to accomplish an activity) are identified and scheduled.</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261458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Like all other areas of software engineering, a number of basic principles guide</a:t>
            </a:r>
          </a:p>
          <a:p>
            <a:pPr>
              <a:lnSpc>
                <a:spcPct val="100000"/>
              </a:lnSpc>
              <a:buNone/>
            </a:pPr>
            <a:r>
              <a:rPr lang="en-US" sz="1600" b="0" strike="noStrike" spc="-1" dirty="0">
                <a:solidFill>
                  <a:srgbClr val="000000"/>
                </a:solidFill>
                <a:latin typeface="Arial"/>
              </a:rPr>
              <a:t>software project scheduling:</a:t>
            </a:r>
          </a:p>
          <a:p>
            <a:pPr>
              <a:lnSpc>
                <a:spcPct val="100000"/>
              </a:lnSpc>
              <a:buNone/>
            </a:pPr>
            <a:r>
              <a:rPr lang="en-US" sz="1600" b="1" strike="noStrike" spc="-1" dirty="0">
                <a:solidFill>
                  <a:srgbClr val="000000"/>
                </a:solidFill>
                <a:latin typeface="Arial"/>
              </a:rPr>
              <a:t>Compartmentalization</a:t>
            </a:r>
            <a:r>
              <a:rPr lang="en-US" sz="1600" b="0" strike="noStrike" spc="-1" dirty="0">
                <a:solidFill>
                  <a:srgbClr val="000000"/>
                </a:solidFill>
                <a:latin typeface="Arial"/>
              </a:rPr>
              <a:t>. The project must be compartmentalized into a number of</a:t>
            </a:r>
          </a:p>
          <a:p>
            <a:pPr>
              <a:lnSpc>
                <a:spcPct val="100000"/>
              </a:lnSpc>
              <a:buNone/>
            </a:pPr>
            <a:r>
              <a:rPr lang="en-US" sz="1600" b="0" strike="noStrike" spc="-1" dirty="0">
                <a:solidFill>
                  <a:srgbClr val="000000"/>
                </a:solidFill>
                <a:latin typeface="Arial"/>
              </a:rPr>
              <a:t>manageable activities and tasks. To accomplish compartmentalization, both the</a:t>
            </a:r>
          </a:p>
          <a:p>
            <a:pPr>
              <a:lnSpc>
                <a:spcPct val="100000"/>
              </a:lnSpc>
              <a:buNone/>
            </a:pPr>
            <a:r>
              <a:rPr lang="en-US" sz="1600" b="0" strike="noStrike" spc="-1" dirty="0">
                <a:solidFill>
                  <a:srgbClr val="000000"/>
                </a:solidFill>
                <a:latin typeface="Arial"/>
              </a:rPr>
              <a:t>product and the process are refined.</a:t>
            </a:r>
          </a:p>
          <a:p>
            <a:pPr>
              <a:lnSpc>
                <a:spcPct val="100000"/>
              </a:lnSpc>
              <a:buNone/>
            </a:pPr>
            <a:r>
              <a:rPr lang="en-US" sz="1600" b="1" strike="noStrike" spc="-1" dirty="0">
                <a:solidFill>
                  <a:srgbClr val="000000"/>
                </a:solidFill>
                <a:latin typeface="Arial"/>
              </a:rPr>
              <a:t>Interdependency</a:t>
            </a:r>
            <a:r>
              <a:rPr lang="en-US" sz="1600" b="0" strike="noStrike" spc="-1" dirty="0">
                <a:solidFill>
                  <a:srgbClr val="000000"/>
                </a:solidFill>
                <a:latin typeface="Arial"/>
              </a:rPr>
              <a:t>. The interdependency of each compartmentalized activity or</a:t>
            </a:r>
          </a:p>
          <a:p>
            <a:pPr>
              <a:lnSpc>
                <a:spcPct val="100000"/>
              </a:lnSpc>
              <a:buNone/>
            </a:pPr>
            <a:r>
              <a:rPr lang="en-US" sz="1600" b="0" strike="noStrike" spc="-1" dirty="0">
                <a:solidFill>
                  <a:srgbClr val="000000"/>
                </a:solidFill>
                <a:latin typeface="Arial"/>
              </a:rPr>
              <a:t>task must be determined. Some tasks must occur in sequence, while others can</a:t>
            </a:r>
          </a:p>
          <a:p>
            <a:pPr>
              <a:lnSpc>
                <a:spcPct val="100000"/>
              </a:lnSpc>
              <a:buNone/>
            </a:pPr>
            <a:r>
              <a:rPr lang="en-US" sz="1600" b="0" strike="noStrike" spc="-1" dirty="0">
                <a:solidFill>
                  <a:srgbClr val="000000"/>
                </a:solidFill>
                <a:latin typeface="Arial"/>
              </a:rPr>
              <a:t>occur in parallel. Some activities cannot commence until the work product produced by</a:t>
            </a:r>
          </a:p>
          <a:p>
            <a:pPr>
              <a:lnSpc>
                <a:spcPct val="100000"/>
              </a:lnSpc>
              <a:buNone/>
            </a:pPr>
            <a:r>
              <a:rPr lang="en-US" sz="1600" b="0" strike="noStrike" spc="-1" dirty="0">
                <a:solidFill>
                  <a:srgbClr val="000000"/>
                </a:solidFill>
                <a:latin typeface="Arial"/>
              </a:rPr>
              <a:t>another is available. Other activities can occur independently.</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5530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1" strike="noStrike" spc="-1" dirty="0">
                <a:solidFill>
                  <a:srgbClr val="000000"/>
                </a:solidFill>
                <a:latin typeface="Arial"/>
              </a:rPr>
              <a:t>Time allocation. </a:t>
            </a:r>
            <a:r>
              <a:rPr lang="en-US" sz="1600" b="0" strike="noStrike" spc="-1" dirty="0">
                <a:solidFill>
                  <a:srgbClr val="000000"/>
                </a:solidFill>
                <a:latin typeface="Arial"/>
              </a:rPr>
              <a:t>Each task to be scheduled must be allocated some number of</a:t>
            </a:r>
          </a:p>
          <a:p>
            <a:pPr>
              <a:lnSpc>
                <a:spcPct val="100000"/>
              </a:lnSpc>
              <a:buNone/>
            </a:pPr>
            <a:r>
              <a:rPr lang="en-US" sz="1600" b="0" strike="noStrike" spc="-1" dirty="0">
                <a:solidFill>
                  <a:srgbClr val="000000"/>
                </a:solidFill>
                <a:latin typeface="Arial"/>
              </a:rPr>
              <a:t>work units (e.g., person-days of effort). In addition, each task must be assigned a</a:t>
            </a:r>
          </a:p>
          <a:p>
            <a:pPr>
              <a:lnSpc>
                <a:spcPct val="100000"/>
              </a:lnSpc>
              <a:buNone/>
            </a:pPr>
            <a:r>
              <a:rPr lang="en-US" sz="1600" b="0" strike="noStrike" spc="-1" dirty="0">
                <a:solidFill>
                  <a:srgbClr val="000000"/>
                </a:solidFill>
                <a:latin typeface="Arial"/>
              </a:rPr>
              <a:t>start date and a completion date that are a function of the interdependencies and</a:t>
            </a:r>
          </a:p>
          <a:p>
            <a:pPr>
              <a:lnSpc>
                <a:spcPct val="100000"/>
              </a:lnSpc>
              <a:buNone/>
            </a:pPr>
            <a:r>
              <a:rPr lang="en-US" sz="1600" b="0" strike="noStrike" spc="-1" dirty="0">
                <a:solidFill>
                  <a:srgbClr val="000000"/>
                </a:solidFill>
                <a:latin typeface="Arial"/>
              </a:rPr>
              <a:t>whether work will be conducted on a full-time or part-time basis</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632571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1" strike="noStrike" spc="-1" dirty="0">
                <a:solidFill>
                  <a:srgbClr val="000000"/>
                </a:solidFill>
                <a:latin typeface="Arial"/>
              </a:rPr>
              <a:t>Effort validation</a:t>
            </a:r>
            <a:r>
              <a:rPr lang="en-US" sz="1600" b="0" strike="noStrike" spc="-1" dirty="0">
                <a:solidFill>
                  <a:srgbClr val="000000"/>
                </a:solidFill>
                <a:latin typeface="Arial"/>
              </a:rPr>
              <a:t>. Every project has a defined number of people on the software</a:t>
            </a:r>
          </a:p>
          <a:p>
            <a:pPr>
              <a:lnSpc>
                <a:spcPct val="100000"/>
              </a:lnSpc>
              <a:buNone/>
            </a:pPr>
            <a:r>
              <a:rPr lang="en-US" sz="1600" b="0" strike="noStrike" spc="-1" dirty="0">
                <a:solidFill>
                  <a:srgbClr val="000000"/>
                </a:solidFill>
                <a:latin typeface="Arial"/>
              </a:rPr>
              <a:t>team. As time allocation occurs, you must ensure that no more than the allocated</a:t>
            </a:r>
          </a:p>
          <a:p>
            <a:pPr>
              <a:lnSpc>
                <a:spcPct val="100000"/>
              </a:lnSpc>
              <a:buNone/>
            </a:pPr>
            <a:r>
              <a:rPr lang="en-US" sz="1600" b="0" strike="noStrike" spc="-1" dirty="0">
                <a:solidFill>
                  <a:srgbClr val="000000"/>
                </a:solidFill>
                <a:latin typeface="Arial"/>
              </a:rPr>
              <a:t>number of people has been scheduled at any given time.</a:t>
            </a:r>
          </a:p>
          <a:p>
            <a:pPr>
              <a:lnSpc>
                <a:spcPct val="100000"/>
              </a:lnSpc>
              <a:buNone/>
            </a:pPr>
            <a:r>
              <a:rPr lang="en-US" sz="1600" b="1" strike="noStrike" spc="-1" dirty="0">
                <a:solidFill>
                  <a:srgbClr val="000000"/>
                </a:solidFill>
                <a:latin typeface="Arial"/>
              </a:rPr>
              <a:t>Defined responsibilities. </a:t>
            </a:r>
            <a:r>
              <a:rPr lang="en-US" sz="1600" b="0" strike="noStrike" spc="-1" dirty="0">
                <a:solidFill>
                  <a:srgbClr val="000000"/>
                </a:solidFill>
                <a:latin typeface="Arial"/>
              </a:rPr>
              <a:t>Every task that is scheduled should be assigned to a</a:t>
            </a:r>
          </a:p>
          <a:p>
            <a:pPr>
              <a:lnSpc>
                <a:spcPct val="100000"/>
              </a:lnSpc>
              <a:buNone/>
            </a:pPr>
            <a:r>
              <a:rPr lang="en-US" sz="1600" b="0" strike="noStrike" spc="-1" dirty="0">
                <a:solidFill>
                  <a:srgbClr val="000000"/>
                </a:solidFill>
                <a:latin typeface="Arial"/>
              </a:rPr>
              <a:t>specific team member.</a:t>
            </a:r>
          </a:p>
          <a:p>
            <a:pPr>
              <a:lnSpc>
                <a:spcPct val="100000"/>
              </a:lnSpc>
              <a:buNone/>
            </a:pPr>
            <a:r>
              <a:rPr lang="en-US" sz="1600" b="1" strike="noStrike" spc="-1" dirty="0">
                <a:solidFill>
                  <a:srgbClr val="000000"/>
                </a:solidFill>
                <a:latin typeface="Arial"/>
              </a:rPr>
              <a:t>Defined outcomes. </a:t>
            </a:r>
            <a:r>
              <a:rPr lang="en-US" sz="1600" b="0" strike="noStrike" spc="-1" dirty="0">
                <a:solidFill>
                  <a:srgbClr val="000000"/>
                </a:solidFill>
                <a:latin typeface="Arial"/>
              </a:rPr>
              <a:t>Every task that is scheduled should have a defined outcome.</a:t>
            </a:r>
          </a:p>
          <a:p>
            <a:pPr>
              <a:lnSpc>
                <a:spcPct val="100000"/>
              </a:lnSpc>
              <a:buNone/>
            </a:pPr>
            <a:r>
              <a:rPr lang="en-US" sz="1600" b="0" strike="noStrike" spc="-1" dirty="0">
                <a:solidFill>
                  <a:srgbClr val="000000"/>
                </a:solidFill>
                <a:latin typeface="Arial"/>
              </a:rPr>
              <a:t>For software projects, the outcome is normally a work product (e.g., the design of</a:t>
            </a:r>
          </a:p>
          <a:p>
            <a:pPr>
              <a:lnSpc>
                <a:spcPct val="100000"/>
              </a:lnSpc>
              <a:buNone/>
            </a:pPr>
            <a:r>
              <a:rPr lang="en-US" sz="1600" b="0" strike="noStrike" spc="-1" dirty="0">
                <a:solidFill>
                  <a:srgbClr val="000000"/>
                </a:solidFill>
                <a:latin typeface="Arial"/>
              </a:rPr>
              <a:t>a component) or a part of a work product. Work products are often combined in</a:t>
            </a:r>
          </a:p>
          <a:p>
            <a:pPr>
              <a:lnSpc>
                <a:spcPct val="100000"/>
              </a:lnSpc>
              <a:buNone/>
            </a:pPr>
            <a:r>
              <a:rPr lang="en-US" sz="1600" b="0" strike="noStrike" spc="-1" dirty="0">
                <a:solidFill>
                  <a:srgbClr val="000000"/>
                </a:solidFill>
                <a:latin typeface="Arial"/>
              </a:rPr>
              <a:t>deliverables.</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346504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1" strike="noStrike" spc="-1" dirty="0">
                <a:solidFill>
                  <a:srgbClr val="000000"/>
                </a:solidFill>
                <a:latin typeface="Arial"/>
              </a:rPr>
              <a:t>Defined milestones. </a:t>
            </a:r>
            <a:r>
              <a:rPr lang="en-US" sz="1600" b="0" strike="noStrike" spc="-1" dirty="0">
                <a:solidFill>
                  <a:srgbClr val="000000"/>
                </a:solidFill>
                <a:latin typeface="Arial"/>
              </a:rPr>
              <a:t>Every task or group of tasks should be associated with a</a:t>
            </a:r>
          </a:p>
          <a:p>
            <a:pPr>
              <a:lnSpc>
                <a:spcPct val="100000"/>
              </a:lnSpc>
              <a:buNone/>
            </a:pPr>
            <a:r>
              <a:rPr lang="en-US" sz="1600" b="0" strike="noStrike" spc="-1" dirty="0">
                <a:solidFill>
                  <a:srgbClr val="000000"/>
                </a:solidFill>
                <a:latin typeface="Arial"/>
              </a:rPr>
              <a:t>project milestone. A milestone is accomplished when one or more work products</a:t>
            </a:r>
          </a:p>
          <a:p>
            <a:pPr>
              <a:lnSpc>
                <a:spcPct val="100000"/>
              </a:lnSpc>
              <a:buNone/>
            </a:pPr>
            <a:r>
              <a:rPr lang="en-US" sz="1600" b="0" strike="noStrike" spc="-1" dirty="0">
                <a:solidFill>
                  <a:srgbClr val="000000"/>
                </a:solidFill>
                <a:latin typeface="Arial"/>
              </a:rPr>
              <a:t>has been reviewed for quality and has been approved.</a:t>
            </a:r>
          </a:p>
          <a:p>
            <a:pPr>
              <a:lnSpc>
                <a:spcPct val="100000"/>
              </a:lnSpc>
              <a:buNone/>
            </a:pPr>
            <a:r>
              <a:rPr lang="en-US" sz="1600" b="0" strike="noStrike" spc="-1" dirty="0">
                <a:solidFill>
                  <a:srgbClr val="000000"/>
                </a:solidFill>
                <a:latin typeface="Arial"/>
              </a:rPr>
              <a:t>Each of these principles is applied as the project schedule evolves</a:t>
            </a: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3115980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The Relationship Between People and Effort</a:t>
            </a:r>
          </a:p>
          <a:p>
            <a:pPr>
              <a:lnSpc>
                <a:spcPct val="100000"/>
              </a:lnSpc>
              <a:buNone/>
            </a:pPr>
            <a:r>
              <a:rPr lang="en-US" sz="1600" b="0" strike="noStrike" spc="-1" dirty="0">
                <a:solidFill>
                  <a:srgbClr val="000000"/>
                </a:solidFill>
                <a:latin typeface="Arial"/>
              </a:rPr>
              <a:t>There is a common myth that is still believed by many managers who are</a:t>
            </a:r>
          </a:p>
          <a:p>
            <a:pPr>
              <a:lnSpc>
                <a:spcPct val="100000"/>
              </a:lnSpc>
              <a:buNone/>
            </a:pPr>
            <a:r>
              <a:rPr lang="en-US" sz="1600" b="0" strike="noStrike" spc="-1" dirty="0">
                <a:solidFill>
                  <a:srgbClr val="000000"/>
                </a:solidFill>
                <a:latin typeface="Arial"/>
              </a:rPr>
              <a:t>responsible for software development projects: “If we fall behind schedule, we can</a:t>
            </a:r>
          </a:p>
          <a:p>
            <a:pPr>
              <a:lnSpc>
                <a:spcPct val="100000"/>
              </a:lnSpc>
              <a:buNone/>
            </a:pPr>
            <a:r>
              <a:rPr lang="en-US" sz="1600" b="0" strike="noStrike" spc="-1" dirty="0">
                <a:solidFill>
                  <a:srgbClr val="000000"/>
                </a:solidFill>
                <a:latin typeface="Arial"/>
              </a:rPr>
              <a:t>always add more programmers and catch up later in the project.” Unfortunately,</a:t>
            </a:r>
          </a:p>
          <a:p>
            <a:pPr>
              <a:lnSpc>
                <a:spcPct val="100000"/>
              </a:lnSpc>
              <a:buNone/>
            </a:pPr>
            <a:r>
              <a:rPr lang="en-US" sz="1600" b="0" strike="noStrike" spc="-1" dirty="0">
                <a:solidFill>
                  <a:srgbClr val="000000"/>
                </a:solidFill>
                <a:latin typeface="Arial"/>
              </a:rPr>
              <a:t>adding people late in a project often has a disruptive effect on the project, causing</a:t>
            </a:r>
          </a:p>
          <a:p>
            <a:pPr>
              <a:lnSpc>
                <a:spcPct val="100000"/>
              </a:lnSpc>
              <a:buNone/>
            </a:pPr>
            <a:r>
              <a:rPr lang="en-US" sz="1600" b="0" strike="noStrike" spc="-1" dirty="0">
                <a:solidFill>
                  <a:srgbClr val="000000"/>
                </a:solidFill>
                <a:latin typeface="Arial"/>
              </a:rPr>
              <a:t>schedules to slip even further. The people who are added must learn the system, and</a:t>
            </a:r>
          </a:p>
          <a:p>
            <a:pPr>
              <a:lnSpc>
                <a:spcPct val="100000"/>
              </a:lnSpc>
              <a:buNone/>
            </a:pPr>
            <a:r>
              <a:rPr lang="en-US" sz="1600" b="0" strike="noStrike" spc="-1" dirty="0">
                <a:solidFill>
                  <a:srgbClr val="000000"/>
                </a:solidFill>
                <a:latin typeface="Arial"/>
              </a:rPr>
              <a:t>the people who teach them are the same people who were doing the work. While</a:t>
            </a:r>
          </a:p>
          <a:p>
            <a:pPr>
              <a:lnSpc>
                <a:spcPct val="100000"/>
              </a:lnSpc>
              <a:buNone/>
            </a:pPr>
            <a:r>
              <a:rPr lang="en-US" sz="1600" b="0" strike="noStrike" spc="-1" dirty="0">
                <a:solidFill>
                  <a:srgbClr val="000000"/>
                </a:solidFill>
                <a:latin typeface="Arial"/>
              </a:rPr>
              <a:t>teaching, no work is done, and the project falls further behind</a:t>
            </a:r>
          </a:p>
          <a:p>
            <a:pPr>
              <a:lnSpc>
                <a:spcPct val="100000"/>
              </a:lnSpc>
              <a:buNone/>
            </a:pPr>
            <a:endParaRPr lang="en-IN"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2522033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pic>
        <p:nvPicPr>
          <p:cNvPr id="3" name="Content Placeholder 2">
            <a:extLst>
              <a:ext uri="{FF2B5EF4-FFF2-40B4-BE49-F238E27FC236}">
                <a16:creationId xmlns="" xmlns:a16="http://schemas.microsoft.com/office/drawing/2014/main" id="{89F71A4B-8B6E-2D03-2E01-08EE8BCC585C}"/>
              </a:ext>
            </a:extLst>
          </p:cNvPr>
          <p:cNvPicPr>
            <a:picLocks noGrp="1" noChangeAspect="1"/>
          </p:cNvPicPr>
          <p:nvPr>
            <p:ph idx="4294967295"/>
          </p:nvPr>
        </p:nvPicPr>
        <p:blipFill>
          <a:blip r:embed="rId3"/>
          <a:stretch>
            <a:fillRect/>
          </a:stretch>
        </p:blipFill>
        <p:spPr>
          <a:xfrm>
            <a:off x="233464" y="1600200"/>
            <a:ext cx="8532176" cy="5029200"/>
          </a:xfrm>
          <a:prstGeom prst="rect">
            <a:avLst/>
          </a:prstGeom>
          <a:noFill/>
          <a:ln w="0">
            <a:noFill/>
          </a:ln>
        </p:spPr>
      </p:pic>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297548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4" name="Picture 3">
            <a:extLst>
              <a:ext uri="{FF2B5EF4-FFF2-40B4-BE49-F238E27FC236}">
                <a16:creationId xmlns="" xmlns:a16="http://schemas.microsoft.com/office/drawing/2014/main" id="{5A32EAFA-692E-ECA4-37C2-234F81617636}"/>
              </a:ext>
            </a:extLst>
          </p:cNvPr>
          <p:cNvPicPr>
            <a:picLocks noChangeAspect="1"/>
          </p:cNvPicPr>
          <p:nvPr/>
        </p:nvPicPr>
        <p:blipFill>
          <a:blip r:embed="rId3"/>
          <a:stretch>
            <a:fillRect/>
          </a:stretch>
        </p:blipFill>
        <p:spPr>
          <a:xfrm>
            <a:off x="0" y="1261666"/>
            <a:ext cx="9144000" cy="4334668"/>
          </a:xfrm>
          <a:prstGeom prst="rect">
            <a:avLst/>
          </a:prstGeom>
        </p:spPr>
      </p:pic>
    </p:spTree>
    <p:extLst>
      <p:ext uri="{BB962C8B-B14F-4D97-AF65-F5344CB8AC3E}">
        <p14:creationId xmlns:p14="http://schemas.microsoft.com/office/powerpoint/2010/main" val="217126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IN" sz="1600" b="0" strike="noStrike" spc="-1" dirty="0">
                <a:solidFill>
                  <a:srgbClr val="000000"/>
                </a:solidFill>
                <a:latin typeface="Arial"/>
              </a:rPr>
              <a:t>Tracking the Schedule</a:t>
            </a:r>
          </a:p>
          <a:p>
            <a:pPr>
              <a:lnSpc>
                <a:spcPct val="100000"/>
              </a:lnSpc>
              <a:buNone/>
            </a:pPr>
            <a:r>
              <a:rPr lang="en-US" sz="1600" b="0" strike="noStrike" spc="-1" dirty="0">
                <a:solidFill>
                  <a:srgbClr val="000000"/>
                </a:solidFill>
                <a:latin typeface="Arial"/>
              </a:rPr>
              <a:t>If it has been properly developed, the project schedule becomes a road map that</a:t>
            </a:r>
          </a:p>
          <a:p>
            <a:pPr>
              <a:lnSpc>
                <a:spcPct val="100000"/>
              </a:lnSpc>
              <a:buNone/>
            </a:pPr>
            <a:r>
              <a:rPr lang="en-US" sz="1600" b="0" strike="noStrike" spc="-1" dirty="0">
                <a:solidFill>
                  <a:srgbClr val="000000"/>
                </a:solidFill>
                <a:latin typeface="Arial"/>
              </a:rPr>
              <a:t>defines the tasks and milestones to be tracked and controlled as the project</a:t>
            </a:r>
          </a:p>
          <a:p>
            <a:pPr>
              <a:lnSpc>
                <a:spcPct val="100000"/>
              </a:lnSpc>
              <a:buNone/>
            </a:pPr>
            <a:r>
              <a:rPr lang="en-US" sz="1600" b="0" strike="noStrike" spc="-1" dirty="0">
                <a:solidFill>
                  <a:srgbClr val="000000"/>
                </a:solidFill>
                <a:latin typeface="Arial"/>
              </a:rPr>
              <a:t>proceeds. Tracking can be accomplished in a number of different ways:</a:t>
            </a:r>
          </a:p>
          <a:p>
            <a:pPr>
              <a:lnSpc>
                <a:spcPct val="100000"/>
              </a:lnSpc>
              <a:buNone/>
            </a:pPr>
            <a:r>
              <a:rPr lang="en-US" sz="1600" b="0" strike="noStrike" spc="-1" dirty="0">
                <a:solidFill>
                  <a:srgbClr val="000000"/>
                </a:solidFill>
                <a:latin typeface="Arial"/>
              </a:rPr>
              <a:t>• Conducting periodic project status meetings in which each team member reports progress and problems</a:t>
            </a:r>
          </a:p>
          <a:p>
            <a:pPr>
              <a:lnSpc>
                <a:spcPct val="100000"/>
              </a:lnSpc>
              <a:buNone/>
            </a:pPr>
            <a:r>
              <a:rPr lang="en-US" sz="1600" b="0" strike="noStrike" spc="-1" dirty="0">
                <a:solidFill>
                  <a:srgbClr val="000000"/>
                </a:solidFill>
                <a:latin typeface="Arial"/>
              </a:rPr>
              <a:t>• Evaluating the results of all reviews conducted throughout the software engineering process</a:t>
            </a:r>
          </a:p>
          <a:p>
            <a:pPr>
              <a:lnSpc>
                <a:spcPct val="100000"/>
              </a:lnSpc>
              <a:buNone/>
            </a:pPr>
            <a:r>
              <a:rPr lang="en-US" sz="1600" b="0" strike="noStrike" spc="-1" dirty="0">
                <a:solidFill>
                  <a:srgbClr val="000000"/>
                </a:solidFill>
                <a:latin typeface="Arial"/>
              </a:rPr>
              <a:t>• Determining whether formal project milestones (the diamonds shown in have been accomplished by the scheduled date</a:t>
            </a: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238603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z="4400" b="0" strike="noStrike" spc="-1" dirty="0">
                <a:solidFill>
                  <a:srgbClr val="04617B"/>
                </a:solidFill>
                <a:latin typeface="Twentieth Century"/>
                <a:ea typeface="Twentieth Century"/>
              </a:rPr>
              <a:t>Project Scheduling</a:t>
            </a:r>
            <a:endParaRPr lang="en-IN" sz="4400" b="0" strike="noStrike" spc="-1" dirty="0">
              <a:solidFill>
                <a:srgbClr val="000000"/>
              </a:solidFill>
              <a:latin typeface="Arial"/>
            </a:endParaRPr>
          </a:p>
        </p:txBody>
      </p:sp>
      <p:sp>
        <p:nvSpPr>
          <p:cNvPr id="271" name="PlaceHolder 2"/>
          <p:cNvSpPr>
            <a:spLocks noGrp="1"/>
          </p:cNvSpPr>
          <p:nvPr>
            <p:ph idx="4294967295"/>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 Comparing the actual start date to the planned start date for each project task listed in the resource table </a:t>
            </a:r>
          </a:p>
          <a:p>
            <a:pPr>
              <a:lnSpc>
                <a:spcPct val="100000"/>
              </a:lnSpc>
              <a:buNone/>
            </a:pPr>
            <a:r>
              <a:rPr lang="en-US" sz="1600" b="0" strike="noStrike" spc="-1" dirty="0">
                <a:solidFill>
                  <a:srgbClr val="000000"/>
                </a:solidFill>
                <a:latin typeface="Arial"/>
              </a:rPr>
              <a:t>• Meeting informally with practitioners to obtain their subjective assessment of progress to date and problems on the horizon</a:t>
            </a:r>
          </a:p>
          <a:p>
            <a:pPr>
              <a:lnSpc>
                <a:spcPct val="100000"/>
              </a:lnSpc>
              <a:buNone/>
            </a:pPr>
            <a:r>
              <a:rPr lang="en-US" sz="1600" b="0" strike="noStrike" spc="-1" dirty="0">
                <a:solidFill>
                  <a:srgbClr val="000000"/>
                </a:solidFill>
                <a:latin typeface="Arial"/>
              </a:rPr>
              <a:t>• Using earned value analysis  to assess progress quantitatively</a:t>
            </a:r>
          </a:p>
          <a:p>
            <a:pPr>
              <a:lnSpc>
                <a:spcPct val="100000"/>
              </a:lnSpc>
              <a:buNone/>
            </a:pPr>
            <a:endParaRPr lang="en-US" sz="1600" b="0" strike="noStrike" spc="-1" dirty="0">
              <a:solidFill>
                <a:srgbClr val="000000"/>
              </a:solidFill>
              <a:latin typeface="Arial"/>
            </a:endParaRPr>
          </a:p>
        </p:txBody>
      </p:sp>
      <p:sp>
        <p:nvSpPr>
          <p:cNvPr id="272"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108845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The People</a:t>
            </a:r>
            <a:endParaRPr lang="en-IN" sz="4400" b="0" strike="noStrike" spc="-1">
              <a:solidFill>
                <a:srgbClr val="000000"/>
              </a:solidFill>
              <a:latin typeface="Arial"/>
            </a:endParaRPr>
          </a:p>
        </p:txBody>
      </p:sp>
      <p:sp>
        <p:nvSpPr>
          <p:cNvPr id="190"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800" b="0" strike="noStrike" spc="-1">
                <a:solidFill>
                  <a:srgbClr val="000000"/>
                </a:solidFill>
                <a:latin typeface="Twentieth Century"/>
                <a:ea typeface="Twentieth Century"/>
              </a:rPr>
              <a:t>People Capability Maturity Model (People-CMM)</a:t>
            </a:r>
            <a:endParaRPr lang="en-IN" sz="2800" b="0" strike="noStrike" spc="-1">
              <a:solidFill>
                <a:srgbClr val="000000"/>
              </a:solidFill>
              <a:latin typeface="Arial"/>
            </a:endParaRPr>
          </a:p>
          <a:p>
            <a:pPr marL="319320" indent="-319320">
              <a:lnSpc>
                <a:spcPct val="100000"/>
              </a:lnSpc>
              <a:buClr>
                <a:srgbClr val="009DD9"/>
              </a:buClr>
              <a:buFont typeface="Noto Sans Symbols"/>
              <a:buChar char="◻"/>
            </a:pPr>
            <a:r>
              <a:rPr lang="en-IN" sz="2800" b="0" strike="noStrike" spc="-1">
                <a:solidFill>
                  <a:srgbClr val="000000"/>
                </a:solidFill>
                <a:latin typeface="Twentieth Century"/>
                <a:ea typeface="Twentieth Century"/>
              </a:rPr>
              <a:t>“every organization needs to continually improve its ability to attract, develop, motivate, organize, and retain the workforce needed to accomplish its strategic business objectives”</a:t>
            </a:r>
            <a:endParaRPr lang="en-IN" sz="2800" b="0" strike="noStrike" spc="-1">
              <a:solidFill>
                <a:srgbClr val="000000"/>
              </a:solidFill>
              <a:latin typeface="Arial"/>
            </a:endParaRPr>
          </a:p>
        </p:txBody>
      </p:sp>
      <p:sp>
        <p:nvSpPr>
          <p:cNvPr id="191" name="PlaceHolder 3"/>
          <p:cNvSpPr>
            <a:spLocks noGrp="1"/>
          </p:cNvSpPr>
          <p:nvPr>
            <p:ph type="sldNum" idx="1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19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US" sz="1800" dirty="0"/>
              <a:t>Software engineering metrics are quantitative measures used to assess various aspects of the software development process, software quality, and project management. </a:t>
            </a:r>
            <a:endParaRPr lang="en-US" sz="1800" dirty="0" smtClean="0"/>
          </a:p>
          <a:p>
            <a:pPr marL="319320" indent="-319320">
              <a:lnSpc>
                <a:spcPct val="100000"/>
              </a:lnSpc>
              <a:buClr>
                <a:srgbClr val="009DD9"/>
              </a:buClr>
              <a:buFont typeface="Noto Sans Symbols"/>
              <a:buChar char="◻"/>
            </a:pPr>
            <a:r>
              <a:rPr lang="en-US" sz="1800" dirty="0" smtClean="0"/>
              <a:t>These </a:t>
            </a:r>
            <a:r>
              <a:rPr lang="en-US" sz="1800" dirty="0"/>
              <a:t>metrics provide valuable insights into the progress, efficiency, and overall health of a software project. </a:t>
            </a:r>
            <a:endParaRPr lang="en-US" sz="1800" dirty="0" smtClean="0"/>
          </a:p>
          <a:p>
            <a:pPr marL="319320" indent="-319320">
              <a:lnSpc>
                <a:spcPct val="100000"/>
              </a:lnSpc>
              <a:buClr>
                <a:srgbClr val="009DD9"/>
              </a:buClr>
              <a:buFont typeface="Noto Sans Symbols"/>
              <a:buChar char="◻"/>
            </a:pPr>
            <a:r>
              <a:rPr lang="en-US" sz="1800" dirty="0" smtClean="0"/>
              <a:t>By </a:t>
            </a:r>
            <a:r>
              <a:rPr lang="en-US" sz="1800" dirty="0"/>
              <a:t>analyzing these metrics, software engineering teams can make informed decisions, identify areas for improvement, and ensure the successful completion of projects.</a:t>
            </a:r>
            <a:endParaRPr lang="en-IN" sz="1800" b="0" strike="noStrike" spc="-1" dirty="0">
              <a:solidFill>
                <a:srgbClr val="000000"/>
              </a:solidFill>
              <a:latin typeface="Arial"/>
            </a:endParaRPr>
          </a:p>
        </p:txBody>
      </p:sp>
      <p:sp>
        <p:nvSpPr>
          <p:cNvPr id="251" name="PlaceHolder 3"/>
          <p:cNvSpPr>
            <a:spLocks noGrp="1"/>
          </p:cNvSpPr>
          <p:nvPr>
            <p:ph type="sldNum" idx="30"/>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smtClean="0"/>
              <a:t>1</a:t>
            </a:r>
            <a:r>
              <a:rPr lang="en-US" sz="1800" b="1" dirty="0"/>
              <a:t>. Process Metrics:</a:t>
            </a:r>
            <a:endParaRPr lang="en-US" sz="1800" dirty="0"/>
          </a:p>
          <a:p>
            <a:pPr marL="319320" indent="-319320">
              <a:lnSpc>
                <a:spcPct val="100000"/>
              </a:lnSpc>
              <a:buClr>
                <a:srgbClr val="009DD9"/>
              </a:buClr>
              <a:buFont typeface="Noto Sans Symbols"/>
              <a:buChar char="◻"/>
            </a:pPr>
            <a:r>
              <a:rPr lang="en-US" sz="1800" dirty="0" smtClean="0"/>
              <a:t>Process </a:t>
            </a:r>
            <a:r>
              <a:rPr lang="en-US" sz="1800" dirty="0"/>
              <a:t>metrics are measurements used to assess various aspects of the software development process. </a:t>
            </a:r>
            <a:endParaRPr lang="en-US" sz="1800" dirty="0" smtClean="0"/>
          </a:p>
          <a:p>
            <a:pPr marL="319320" indent="-319320">
              <a:lnSpc>
                <a:spcPct val="100000"/>
              </a:lnSpc>
              <a:buClr>
                <a:srgbClr val="009DD9"/>
              </a:buClr>
              <a:buFont typeface="Noto Sans Symbols"/>
              <a:buChar char="◻"/>
            </a:pPr>
            <a:r>
              <a:rPr lang="en-US" sz="1800" dirty="0" smtClean="0"/>
              <a:t>They </a:t>
            </a:r>
            <a:r>
              <a:rPr lang="en-US" sz="1800" dirty="0"/>
              <a:t>provide insights into the efficiency, effectiveness, and health of the processes being employed during software development. </a:t>
            </a:r>
            <a:endParaRPr lang="en-US" sz="1800" dirty="0" smtClean="0"/>
          </a:p>
          <a:p>
            <a:pPr marL="319320" indent="-319320">
              <a:lnSpc>
                <a:spcPct val="100000"/>
              </a:lnSpc>
              <a:buClr>
                <a:srgbClr val="009DD9"/>
              </a:buClr>
              <a:buFont typeface="Noto Sans Symbols"/>
              <a:buChar char="◻"/>
            </a:pPr>
            <a:r>
              <a:rPr lang="en-US" sz="1800" dirty="0" smtClean="0"/>
              <a:t>Process </a:t>
            </a:r>
            <a:r>
              <a:rPr lang="en-US" sz="1800" dirty="0"/>
              <a:t>metrics help teams identify bottlenecks, areas for improvement, and potential risks. </a:t>
            </a:r>
            <a:endParaRPr lang="en-US" sz="1800" dirty="0" smtClean="0"/>
          </a:p>
          <a:p>
            <a:pPr marL="319320" indent="-319320">
              <a:lnSpc>
                <a:spcPct val="100000"/>
              </a:lnSpc>
              <a:buClr>
                <a:srgbClr val="009DD9"/>
              </a:buClr>
              <a:buFont typeface="Noto Sans Symbols"/>
              <a:buChar char="◻"/>
            </a:pPr>
            <a:r>
              <a:rPr lang="en-US" sz="1800" dirty="0" smtClean="0"/>
              <a:t>These </a:t>
            </a:r>
            <a:r>
              <a:rPr lang="en-US" sz="1800" dirty="0"/>
              <a:t>metrics are crucial for maintaining consistency, predictability, and quality in the software development lifecycle. </a:t>
            </a:r>
            <a:endParaRPr lang="en-US" sz="1800" dirty="0" smtClean="0"/>
          </a:p>
          <a:p>
            <a:pPr marL="319320" indent="-319320">
              <a:lnSpc>
                <a:spcPct val="100000"/>
              </a:lnSpc>
              <a:buClr>
                <a:srgbClr val="009DD9"/>
              </a:buClr>
              <a:buFont typeface="Noto Sans Symbols"/>
              <a:buChar char="◻"/>
            </a:pPr>
            <a:r>
              <a:rPr lang="en-US" sz="1800" dirty="0" smtClean="0"/>
              <a:t>Some </a:t>
            </a:r>
            <a:r>
              <a:rPr lang="en-US" sz="1800" dirty="0"/>
              <a:t>examples of process metrics include:</a:t>
            </a:r>
            <a:endParaRPr lang="en-IN" sz="1800" b="0" strike="noStrike" spc="-1" dirty="0">
              <a:solidFill>
                <a:srgbClr val="000000"/>
              </a:solidFill>
              <a:latin typeface="Arial"/>
            </a:endParaRP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82388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Lead Time:</a:t>
            </a:r>
            <a:r>
              <a:rPr lang="en-US" sz="1800" dirty="0"/>
              <a:t> The time taken from initiating a task to its completion.</a:t>
            </a:r>
          </a:p>
          <a:p>
            <a:r>
              <a:rPr lang="en-US" sz="1800" b="1" dirty="0"/>
              <a:t>Cycle Time:</a:t>
            </a:r>
            <a:r>
              <a:rPr lang="en-US" sz="1800" dirty="0"/>
              <a:t> The time taken for a task to move through the development pipeline.</a:t>
            </a:r>
          </a:p>
          <a:p>
            <a:r>
              <a:rPr lang="en-US" sz="1800" b="1" dirty="0"/>
              <a:t>Throughput:</a:t>
            </a:r>
            <a:r>
              <a:rPr lang="en-US" sz="1800" dirty="0"/>
              <a:t> The number of tasks completed within a specified time frame.</a:t>
            </a:r>
          </a:p>
          <a:p>
            <a:r>
              <a:rPr lang="en-US" sz="1800" b="1" dirty="0"/>
              <a:t>Efficiency:</a:t>
            </a:r>
            <a:r>
              <a:rPr lang="en-US" sz="1800" dirty="0"/>
              <a:t> The ratio of productive time to non-productive time.</a:t>
            </a:r>
          </a:p>
          <a:p>
            <a:r>
              <a:rPr lang="en-US" sz="1800" b="1" dirty="0"/>
              <a:t>Work in Progress (WIP):</a:t>
            </a:r>
            <a:r>
              <a:rPr lang="en-US" sz="1800" dirty="0"/>
              <a:t> The number of tasks currently in progress.</a:t>
            </a:r>
          </a:p>
          <a:p>
            <a:r>
              <a:rPr lang="en-US" sz="1800" b="1" dirty="0"/>
              <a:t>Defect Density:</a:t>
            </a:r>
            <a:r>
              <a:rPr lang="en-US" sz="1800" dirty="0"/>
              <a:t> The number of defects identified per unit of code.</a:t>
            </a:r>
          </a:p>
          <a:p>
            <a:r>
              <a:rPr lang="en-US" sz="1800" b="1" dirty="0"/>
              <a:t>Code Churn:</a:t>
            </a:r>
            <a:r>
              <a:rPr lang="en-US" sz="1800" dirty="0"/>
              <a:t> The rate at which code is added, modified, or removed.</a:t>
            </a:r>
          </a:p>
          <a:p>
            <a:r>
              <a:rPr lang="en-US" sz="1800" b="1" dirty="0"/>
              <a:t>Code Review Turnaround Time:</a:t>
            </a:r>
            <a:r>
              <a:rPr lang="en-US" sz="1800" dirty="0"/>
              <a:t> The time taken to review and provide feedback on code changes.</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9684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2. Product Metrics:</a:t>
            </a:r>
            <a:r>
              <a:rPr lang="en-US" sz="1800" dirty="0"/>
              <a:t> </a:t>
            </a:r>
            <a:endParaRPr lang="en-US" sz="1800" dirty="0" smtClean="0"/>
          </a:p>
          <a:p>
            <a:r>
              <a:rPr lang="en-US" sz="1800" dirty="0" smtClean="0"/>
              <a:t>Product </a:t>
            </a:r>
            <a:r>
              <a:rPr lang="en-US" sz="1800" dirty="0"/>
              <a:t>metrics focus on the characteristics and attributes of the software product itself. </a:t>
            </a:r>
            <a:endParaRPr lang="en-US" sz="1800" dirty="0" smtClean="0"/>
          </a:p>
          <a:p>
            <a:r>
              <a:rPr lang="en-US" sz="1800" dirty="0" smtClean="0"/>
              <a:t>They </a:t>
            </a:r>
            <a:r>
              <a:rPr lang="en-US" sz="1800" dirty="0"/>
              <a:t>provide insights into the quality, reliability, and performance of the software. </a:t>
            </a:r>
            <a:endParaRPr lang="en-US" sz="1800" dirty="0" smtClean="0"/>
          </a:p>
          <a:p>
            <a:r>
              <a:rPr lang="en-US" sz="1800" dirty="0" smtClean="0"/>
              <a:t>Product </a:t>
            </a:r>
            <a:r>
              <a:rPr lang="en-US" sz="1800" dirty="0"/>
              <a:t>metrics are used to assess whether the software meets the desired standards and requirements. </a:t>
            </a:r>
            <a:endParaRPr lang="en-US" sz="1800" dirty="0" smtClean="0"/>
          </a:p>
          <a:p>
            <a:r>
              <a:rPr lang="en-US" sz="1800" dirty="0" smtClean="0"/>
              <a:t>These </a:t>
            </a:r>
            <a:r>
              <a:rPr lang="en-US" sz="1800" dirty="0"/>
              <a:t>metrics help in understanding the software's functionality, stability, and overall user experience. </a:t>
            </a:r>
            <a:endParaRPr lang="en-US" sz="1800" dirty="0" smtClean="0"/>
          </a:p>
          <a:p>
            <a:r>
              <a:rPr lang="en-US" sz="1800" dirty="0" smtClean="0"/>
              <a:t>Some </a:t>
            </a:r>
            <a:r>
              <a:rPr lang="en-US" sz="1800" dirty="0"/>
              <a:t>examples of product metrics include:</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4137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Functionality:</a:t>
            </a:r>
            <a:r>
              <a:rPr lang="en-US" sz="1800" dirty="0"/>
              <a:t> The features and capabilities offered by the software.</a:t>
            </a:r>
          </a:p>
          <a:p>
            <a:r>
              <a:rPr lang="en-US" sz="1800" b="1" dirty="0"/>
              <a:t>Reliability:</a:t>
            </a:r>
            <a:r>
              <a:rPr lang="en-US" sz="1800" dirty="0"/>
              <a:t> The software's ability to perform as expected without errors or failures.</a:t>
            </a:r>
          </a:p>
          <a:p>
            <a:r>
              <a:rPr lang="en-US" sz="1800" b="1" dirty="0"/>
              <a:t>Performance:</a:t>
            </a:r>
            <a:r>
              <a:rPr lang="en-US" sz="1800" dirty="0"/>
              <a:t> How well the software performs in terms of speed and responsiveness.</a:t>
            </a:r>
          </a:p>
          <a:p>
            <a:r>
              <a:rPr lang="en-US" sz="1800" b="1" dirty="0"/>
              <a:t>Usability:</a:t>
            </a:r>
            <a:r>
              <a:rPr lang="en-US" sz="1800" dirty="0"/>
              <a:t> The ease of use and user satisfaction with the software's interface.</a:t>
            </a:r>
          </a:p>
          <a:p>
            <a:r>
              <a:rPr lang="en-US" sz="1800" b="1" dirty="0"/>
              <a:t>Security:</a:t>
            </a:r>
            <a:r>
              <a:rPr lang="en-US" sz="1800" dirty="0"/>
              <a:t> The level of protection against unauthorized access and data breaches.</a:t>
            </a:r>
          </a:p>
          <a:p>
            <a:r>
              <a:rPr lang="en-US" sz="1800" b="1" dirty="0"/>
              <a:t>Scalability:</a:t>
            </a:r>
            <a:r>
              <a:rPr lang="en-US" sz="1800" dirty="0"/>
              <a:t> The software's ability to handle increased workloads and users.</a:t>
            </a:r>
          </a:p>
          <a:p>
            <a:r>
              <a:rPr lang="en-US" sz="1800" b="1" dirty="0"/>
              <a:t>Maintainability:</a:t>
            </a:r>
            <a:r>
              <a:rPr lang="en-US" sz="1800" dirty="0"/>
              <a:t> How easily the software can be modified and maintained over time.</a:t>
            </a:r>
          </a:p>
          <a:p>
            <a:r>
              <a:rPr lang="en-US" sz="1800" b="1" dirty="0"/>
              <a:t>Portability:</a:t>
            </a:r>
            <a:r>
              <a:rPr lang="en-US" sz="1800" dirty="0"/>
              <a:t> The software's ability to run on different platforms and environments.</a:t>
            </a:r>
          </a:p>
          <a:p>
            <a:endParaRPr lang="en-US" sz="18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95876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Size-Oriented Metrics:</a:t>
            </a:r>
            <a:r>
              <a:rPr lang="en-US" sz="1800" dirty="0"/>
              <a:t> </a:t>
            </a:r>
            <a:endParaRPr lang="en-US" sz="1800" dirty="0" smtClean="0"/>
          </a:p>
          <a:p>
            <a:r>
              <a:rPr lang="en-US" sz="1800" dirty="0" smtClean="0"/>
              <a:t>Size-oriented </a:t>
            </a:r>
            <a:r>
              <a:rPr lang="en-US" sz="1800" dirty="0"/>
              <a:t>metrics focus on measuring the size of the software product. </a:t>
            </a:r>
            <a:endParaRPr lang="en-US" sz="1800" dirty="0" smtClean="0"/>
          </a:p>
          <a:p>
            <a:r>
              <a:rPr lang="en-US" sz="1800" dirty="0" smtClean="0"/>
              <a:t>These </a:t>
            </a:r>
            <a:r>
              <a:rPr lang="en-US" sz="1800" dirty="0"/>
              <a:t>metrics provide insights into the volume of code, the effort required, and the complexity of the software. </a:t>
            </a:r>
            <a:endParaRPr lang="en-US" sz="1800" dirty="0" smtClean="0"/>
          </a:p>
          <a:p>
            <a:r>
              <a:rPr lang="en-US" sz="1800" dirty="0" smtClean="0"/>
              <a:t>They </a:t>
            </a:r>
            <a:r>
              <a:rPr lang="en-US" sz="1800" dirty="0"/>
              <a:t>are particularly useful in estimating project effort, cost, and schedule</a:t>
            </a:r>
            <a:r>
              <a:rPr lang="en-US" sz="1800" dirty="0" smtClean="0"/>
              <a:t>.</a:t>
            </a:r>
          </a:p>
          <a:p>
            <a:r>
              <a:rPr lang="en-US" sz="1800" dirty="0"/>
              <a:t>Size = Kilo Lines of Code (KLOC) </a:t>
            </a:r>
          </a:p>
          <a:p>
            <a:r>
              <a:rPr lang="en-US" sz="1800" dirty="0"/>
              <a:t>Effort = Person / month</a:t>
            </a:r>
          </a:p>
          <a:p>
            <a:r>
              <a:rPr lang="en-US" sz="1800" dirty="0"/>
              <a:t>Productivity = KLOC / person-month</a:t>
            </a:r>
          </a:p>
          <a:p>
            <a:r>
              <a:rPr lang="en-US" sz="1800" dirty="0"/>
              <a:t>Quality = Number of faults / KLOC</a:t>
            </a:r>
          </a:p>
          <a:p>
            <a:r>
              <a:rPr lang="en-US" sz="1800" dirty="0"/>
              <a:t>Cost = $ / KLOC</a:t>
            </a:r>
          </a:p>
          <a:p>
            <a:r>
              <a:rPr lang="en-US" sz="1800" dirty="0"/>
              <a:t>Documentation = Pages of documentation / KLOC </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31906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LOC (Lines of Code)</a:t>
            </a:r>
            <a:r>
              <a:rPr lang="en-US" sz="1800" dirty="0"/>
              <a:t> is a commonly used metric in software engineering to measure the size of a computer program or software component by counting the number of lines of code in the source code files. </a:t>
            </a:r>
            <a:endParaRPr lang="en-US" sz="1800" dirty="0" smtClean="0"/>
          </a:p>
          <a:p>
            <a:r>
              <a:rPr lang="en-US" sz="1800" dirty="0" smtClean="0"/>
              <a:t>It </a:t>
            </a:r>
            <a:r>
              <a:rPr lang="en-US" sz="1800" dirty="0"/>
              <a:t>provides a rough estimate of the scale and complexity of a software project. However, it's important to note that while LOC is easy to measure, it has limitations and should be used with caution.</a:t>
            </a:r>
          </a:p>
          <a:p>
            <a:r>
              <a:rPr lang="en-US" sz="1800" b="1" dirty="0"/>
              <a:t>How LOC is Counted:</a:t>
            </a:r>
            <a:r>
              <a:rPr lang="en-US" sz="1800" dirty="0"/>
              <a:t> Counting lines of code involves tallying the number of lines that contain actual code instructions, as well as lines with comments and blank lines. There are variations in how LOC is counted:</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63662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Physical Lines of Code:</a:t>
            </a:r>
            <a:r>
              <a:rPr lang="en-US" sz="1800" dirty="0"/>
              <a:t> This includes all lines, including blank lines and lines with comments.</a:t>
            </a:r>
          </a:p>
          <a:p>
            <a:r>
              <a:rPr lang="en-US" sz="1800" b="1" dirty="0"/>
              <a:t>Logical Lines of Code:</a:t>
            </a:r>
            <a:r>
              <a:rPr lang="en-US" sz="1800" dirty="0"/>
              <a:t> This counts lines with actual executable code, excluding blank lines and lines with comments.</a:t>
            </a:r>
          </a:p>
          <a:p>
            <a:r>
              <a:rPr lang="en-US" sz="1800" b="1" dirty="0"/>
              <a:t>Executable Lines of Code:</a:t>
            </a:r>
            <a:r>
              <a:rPr lang="en-US" sz="1800" dirty="0"/>
              <a:t> This counts lines with executable statements, excluding lines with only declarations and comments</a:t>
            </a:r>
            <a:r>
              <a:rPr lang="en-US" sz="1800" dirty="0" smtClean="0"/>
              <a:t>.</a:t>
            </a:r>
          </a:p>
          <a:p>
            <a:r>
              <a:rPr lang="en-US" sz="1800" b="1" dirty="0"/>
              <a:t>Pros of Using LOC:</a:t>
            </a:r>
            <a:endParaRPr lang="en-US" sz="1800" dirty="0"/>
          </a:p>
          <a:p>
            <a:r>
              <a:rPr lang="en-US" sz="1800" b="1" dirty="0"/>
              <a:t>Quick Estimation:</a:t>
            </a:r>
            <a:r>
              <a:rPr lang="en-US" sz="1800" dirty="0"/>
              <a:t> LOC can provide a quick, rough estimation of the size of a software project, which can be useful for high-level planning.</a:t>
            </a:r>
          </a:p>
          <a:p>
            <a:r>
              <a:rPr lang="en-US" sz="1800" b="1" dirty="0"/>
              <a:t>Comparative Analysis:</a:t>
            </a:r>
            <a:r>
              <a:rPr lang="en-US" sz="1800" dirty="0"/>
              <a:t> It allows for comparing the size of different components or projects, giving a relative measure of complexity.</a:t>
            </a:r>
          </a:p>
          <a:p>
            <a:r>
              <a:rPr lang="en-US" sz="1800" b="1" dirty="0"/>
              <a:t>Historical Data:</a:t>
            </a:r>
            <a:r>
              <a:rPr lang="en-US" sz="1800" dirty="0"/>
              <a:t> Over time, trends in LOC can provide insights into codebase growth and development effort.</a:t>
            </a:r>
          </a:p>
          <a:p>
            <a:endParaRPr lang="en-US" sz="18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178369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Cons of Using LOC:</a:t>
            </a:r>
            <a:endParaRPr lang="en-US" sz="1800" dirty="0"/>
          </a:p>
          <a:p>
            <a:r>
              <a:rPr lang="en-US" sz="1800" b="1" dirty="0"/>
              <a:t>Code Complexity:</a:t>
            </a:r>
            <a:r>
              <a:rPr lang="en-US" sz="1800" dirty="0"/>
              <a:t> LOC doesn't consider the complexity of the code, which means a shorter code with intricate logic can be more complex than a longer, straightforward code.</a:t>
            </a:r>
          </a:p>
          <a:p>
            <a:r>
              <a:rPr lang="en-US" sz="1800" b="1" dirty="0"/>
              <a:t>Programming Language Differences:</a:t>
            </a:r>
            <a:r>
              <a:rPr lang="en-US" sz="1800" dirty="0"/>
              <a:t> Different programming languages and coding styles can lead to varying LOC counts for the same functionality.</a:t>
            </a:r>
          </a:p>
          <a:p>
            <a:r>
              <a:rPr lang="en-US" sz="1800" b="1" dirty="0"/>
              <a:t>Maintenance Impact:</a:t>
            </a:r>
            <a:r>
              <a:rPr lang="en-US" sz="1800" dirty="0"/>
              <a:t> Focusing solely on LOC can encourage writing longer code to meet metrics, which can negatively impact code maintainability and readability.</a:t>
            </a:r>
          </a:p>
          <a:p>
            <a:r>
              <a:rPr lang="en-US" sz="1800" b="1" dirty="0"/>
              <a:t>Quality and Efficiency:</a:t>
            </a:r>
            <a:r>
              <a:rPr lang="en-US" sz="1800" dirty="0"/>
              <a:t> LOC doesn't measure the quality, efficiency, or effectiveness of the code, leading to a narrow focus on quantity rather than quality.</a:t>
            </a:r>
          </a:p>
          <a:p>
            <a:r>
              <a:rPr lang="en-US" sz="1800" b="1" dirty="0"/>
              <a:t>Refactoring and Optimization:</a:t>
            </a:r>
            <a:r>
              <a:rPr lang="en-US" sz="1800" dirty="0"/>
              <a:t> Refactoring or optimizing code might lead to a decrease in LOC, but an improvement in overall quality and performance.</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36638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smtClean="0"/>
              <a:t>Function </a:t>
            </a:r>
            <a:r>
              <a:rPr lang="en-US" sz="1800" b="1" dirty="0"/>
              <a:t>Points</a:t>
            </a:r>
            <a:r>
              <a:rPr lang="en-US" sz="1800" dirty="0"/>
              <a:t> (FP) is a software metric used to measure the functionality provided by a software application from the user's perspective. </a:t>
            </a:r>
            <a:endParaRPr lang="en-US" sz="1800" dirty="0" smtClean="0"/>
          </a:p>
          <a:p>
            <a:r>
              <a:rPr lang="en-US" sz="1800" dirty="0" smtClean="0"/>
              <a:t>It </a:t>
            </a:r>
            <a:r>
              <a:rPr lang="en-US" sz="1800" dirty="0"/>
              <a:t>quantifies the software's value to end-users, regardless of the underlying technology or programming language</a:t>
            </a:r>
            <a:r>
              <a:rPr lang="en-US" sz="1800" dirty="0" smtClean="0"/>
              <a:t>.</a:t>
            </a:r>
          </a:p>
          <a:p>
            <a:r>
              <a:rPr lang="en-US" sz="1800" dirty="0" smtClean="0"/>
              <a:t> </a:t>
            </a:r>
            <a:r>
              <a:rPr lang="en-US" sz="1800" dirty="0"/>
              <a:t>Function Points provide a more comprehensive and meaningful measure of software size compared to metrics like lines of code (LOC), as they focus on what the software does rather than how it's implemented.</a:t>
            </a:r>
          </a:p>
          <a:p>
            <a:r>
              <a:rPr lang="en-US" sz="1800" dirty="0"/>
              <a:t>Function Points are calculated based on different types of user interactions with the software, which are classified into five categories</a:t>
            </a:r>
            <a:r>
              <a:rPr lang="en-US" sz="1800" dirty="0" smtClean="0"/>
              <a:t>:</a:t>
            </a:r>
          </a:p>
          <a:p>
            <a:r>
              <a:rPr lang="en-US" sz="1800" b="1" dirty="0"/>
              <a:t>External Inputs (EI):</a:t>
            </a:r>
            <a:r>
              <a:rPr lang="en-US" sz="1800" dirty="0"/>
              <a:t> These are inputs provided by users to the software. An input can be a data entry or a request for processing. Each unique external input is counted separately. For example, in a banking application, entering customer information and processing a transaction would be considered external inputs.</a:t>
            </a:r>
          </a:p>
          <a:p>
            <a:endParaRPr lang="en-US" sz="18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The People</a:t>
            </a:r>
            <a:endParaRPr lang="en-IN" sz="4400" b="0" strike="noStrike" spc="-1">
              <a:solidFill>
                <a:srgbClr val="000000"/>
              </a:solidFill>
              <a:latin typeface="Arial"/>
            </a:endParaRPr>
          </a:p>
        </p:txBody>
      </p:sp>
      <p:sp>
        <p:nvSpPr>
          <p:cNvPr id="194"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The people capability maturity model defines the following key practice areas for software people: staffing, communication and coordination, work environment, performance management, training, compensation, competency analysis and development, career development, workgroup development, team/culture development, and others. </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Organizations that achieve high levels of People-CMM maturity have a higher likelihood of implementing effective software project management practices</a:t>
            </a:r>
            <a:endParaRPr lang="en-IN" sz="2000" b="0" strike="noStrike" spc="-1">
              <a:solidFill>
                <a:srgbClr val="000000"/>
              </a:solidFill>
              <a:latin typeface="Arial"/>
            </a:endParaRPr>
          </a:p>
        </p:txBody>
      </p:sp>
      <p:sp>
        <p:nvSpPr>
          <p:cNvPr id="195" name="PlaceHolder 3"/>
          <p:cNvSpPr>
            <a:spLocks noGrp="1"/>
          </p:cNvSpPr>
          <p:nvPr>
            <p:ph type="sldNum" idx="16"/>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196"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700" b="1" dirty="0"/>
              <a:t>External Outputs (EO):</a:t>
            </a:r>
            <a:r>
              <a:rPr lang="en-US" sz="1700" dirty="0"/>
              <a:t> These are outputs generated by the software for users. An output can be a report, display, or file created by the system. Each unique external output is counted separately. For instance, generating a monthly account statement would be considered an external output</a:t>
            </a:r>
            <a:r>
              <a:rPr lang="en-US" sz="1700" dirty="0" smtClean="0"/>
              <a:t>.</a:t>
            </a:r>
          </a:p>
          <a:p>
            <a:r>
              <a:rPr lang="en-US" sz="1700" b="1" dirty="0"/>
              <a:t>External Inquiries (EQ):</a:t>
            </a:r>
            <a:r>
              <a:rPr lang="en-US" sz="1700" dirty="0"/>
              <a:t> These are queries or requests for information from users that the software must process. Each unique external inquiry is counted separately. An example would be users checking their account balance in an online banking system.</a:t>
            </a:r>
          </a:p>
          <a:p>
            <a:r>
              <a:rPr lang="en-US" sz="1700" b="1" dirty="0"/>
              <a:t>Internal Logical Files (ILF):</a:t>
            </a:r>
            <a:r>
              <a:rPr lang="en-US" sz="1700" dirty="0"/>
              <a:t> These represent user-identifiable data maintained by the system. An ILF is counted for each distinct logical file maintained by the system. For example, in a library management system, the database of books and the database of borrowers would be considered separate internal logical files.</a:t>
            </a:r>
          </a:p>
          <a:p>
            <a:r>
              <a:rPr lang="en-US" sz="1700" b="1" dirty="0"/>
              <a:t>External Interface Files (EIF):</a:t>
            </a:r>
            <a:r>
              <a:rPr lang="en-US" sz="1700" dirty="0"/>
              <a:t> These are logical files used by the software to communicate with other applications or systems. An EIF is counted for each distinct external interface file. For instance, an interface with a payment gateway in an e-commerce system would be considered an external interface file.</a:t>
            </a:r>
          </a:p>
          <a:p>
            <a:endParaRPr lang="en-US" sz="1700" dirty="0"/>
          </a:p>
          <a:p>
            <a:endParaRPr lang="en-US" sz="17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31412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endParaRPr lang="en-US" sz="17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pic>
        <p:nvPicPr>
          <p:cNvPr id="2" name="Picture 1"/>
          <p:cNvPicPr>
            <a:picLocks noChangeAspect="1"/>
          </p:cNvPicPr>
          <p:nvPr/>
        </p:nvPicPr>
        <p:blipFill>
          <a:blip r:embed="rId3"/>
          <a:stretch>
            <a:fillRect/>
          </a:stretch>
        </p:blipFill>
        <p:spPr>
          <a:xfrm>
            <a:off x="1614074" y="1985761"/>
            <a:ext cx="5915851" cy="2886478"/>
          </a:xfrm>
          <a:prstGeom prst="rect">
            <a:avLst/>
          </a:prstGeom>
        </p:spPr>
      </p:pic>
    </p:spTree>
    <p:extLst>
      <p:ext uri="{BB962C8B-B14F-4D97-AF65-F5344CB8AC3E}">
        <p14:creationId xmlns:p14="http://schemas.microsoft.com/office/powerpoint/2010/main" val="1587932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Function Points = (Sum of Weighting Factors) × (Adjustment Factor</a:t>
            </a:r>
            <a:r>
              <a:rPr lang="en-US" sz="1800" dirty="0" smtClean="0"/>
              <a:t>)</a:t>
            </a:r>
          </a:p>
          <a:p>
            <a:r>
              <a:rPr lang="en-US" sz="1800" dirty="0"/>
              <a:t>The calculation involves assigning complexity levels (Low, Average, High) to each of the user interaction types (EI, EO, EQ, ILF, EIF). Each complexity level is associated with a predetermined weighting value. </a:t>
            </a:r>
            <a:endParaRPr lang="en-US" sz="1800" dirty="0" smtClean="0"/>
          </a:p>
          <a:p>
            <a:r>
              <a:rPr lang="en-US" sz="1800" dirty="0"/>
              <a:t>The adjustment factor accounts for the overall complexity of the software due to factors like data communications, distributed processing, performance, and more.</a:t>
            </a:r>
            <a:endParaRPr lang="en-US" sz="1800" dirty="0" smtClean="0"/>
          </a:p>
          <a:p>
            <a:endParaRPr lang="en-US" sz="1800" dirty="0"/>
          </a:p>
          <a:p>
            <a:pPr marL="0" indent="0">
              <a:buNone/>
            </a:pPr>
            <a:endParaRPr lang="en-US" sz="18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98128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Counting Function Point (FP</a:t>
            </a:r>
            <a:r>
              <a:rPr lang="en-US" sz="1800" dirty="0" smtClean="0"/>
              <a:t>):</a:t>
            </a:r>
            <a:endParaRPr lang="en-US" sz="1800" dirty="0"/>
          </a:p>
          <a:p>
            <a:r>
              <a:rPr lang="en-US" sz="1800" dirty="0"/>
              <a:t>Step-1:</a:t>
            </a:r>
          </a:p>
          <a:p>
            <a:r>
              <a:rPr lang="en-US" sz="1800" dirty="0"/>
              <a:t>F = 14 * </a:t>
            </a:r>
            <a:r>
              <a:rPr lang="en-US" sz="1800" dirty="0" smtClean="0"/>
              <a:t>scale</a:t>
            </a:r>
          </a:p>
          <a:p>
            <a:r>
              <a:rPr lang="en-US" sz="1800" dirty="0"/>
              <a:t>Scale varies from 0 to 5 according to character of Complexity Adjustment Factor (CAF). Below table shows scale</a:t>
            </a:r>
            <a:r>
              <a:rPr lang="en-US" sz="1800" dirty="0" smtClean="0"/>
              <a:t>:</a:t>
            </a:r>
            <a:endParaRPr lang="en-US" sz="1800" dirty="0"/>
          </a:p>
          <a:p>
            <a:r>
              <a:rPr lang="en-US" sz="1800" dirty="0"/>
              <a:t>0 - No Influence</a:t>
            </a:r>
          </a:p>
          <a:p>
            <a:r>
              <a:rPr lang="en-US" sz="1800" dirty="0"/>
              <a:t>1 - Incidental</a:t>
            </a:r>
          </a:p>
          <a:p>
            <a:r>
              <a:rPr lang="en-US" sz="1800" dirty="0"/>
              <a:t>2 - Moderate</a:t>
            </a:r>
          </a:p>
          <a:p>
            <a:r>
              <a:rPr lang="en-US" sz="1800" dirty="0"/>
              <a:t>3 - Average</a:t>
            </a:r>
          </a:p>
          <a:p>
            <a:r>
              <a:rPr lang="en-US" sz="1800" dirty="0"/>
              <a:t>4 - Significant</a:t>
            </a:r>
          </a:p>
          <a:p>
            <a:r>
              <a:rPr lang="en-US" sz="1800" dirty="0"/>
              <a:t>5 - Essential </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237938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Step-2: Calculate Complexity Adjustment Factor (CAF).</a:t>
            </a:r>
          </a:p>
          <a:p>
            <a:r>
              <a:rPr lang="en-US" sz="1800" dirty="0"/>
              <a:t>CAF = 0.65 + ( 0.01 * F </a:t>
            </a:r>
            <a:r>
              <a:rPr lang="en-US" sz="1800" dirty="0" smtClean="0"/>
              <a:t>)</a:t>
            </a:r>
            <a:endParaRPr lang="en-US" sz="1800" dirty="0"/>
          </a:p>
          <a:p>
            <a:r>
              <a:rPr lang="en-US" sz="1800" dirty="0"/>
              <a:t>Step-3: Calculate </a:t>
            </a:r>
            <a:r>
              <a:rPr lang="en-US" sz="1800" dirty="0" smtClean="0"/>
              <a:t>Unadjusted </a:t>
            </a:r>
            <a:r>
              <a:rPr lang="en-US" sz="1800" dirty="0"/>
              <a:t>Function Point (UFP).</a:t>
            </a:r>
          </a:p>
          <a:p>
            <a:r>
              <a:rPr lang="en-US" sz="1800" dirty="0"/>
              <a:t>TABLE (Required</a:t>
            </a:r>
            <a:r>
              <a:rPr lang="en-US" sz="1800" dirty="0" smtClean="0"/>
              <a:t>)</a:t>
            </a:r>
          </a:p>
          <a:p>
            <a:r>
              <a:rPr lang="en-US" sz="1800" dirty="0"/>
              <a:t>Multiply each </a:t>
            </a:r>
            <a:r>
              <a:rPr lang="en-US" sz="1800" dirty="0" smtClean="0"/>
              <a:t>individual</a:t>
            </a:r>
          </a:p>
          <a:p>
            <a:pPr marL="0" indent="0">
              <a:buNone/>
            </a:pPr>
            <a:r>
              <a:rPr lang="en-US" sz="1800" dirty="0" smtClean="0"/>
              <a:t>function </a:t>
            </a:r>
            <a:r>
              <a:rPr lang="en-US" sz="1800" dirty="0"/>
              <a:t>point to </a:t>
            </a:r>
            <a:endParaRPr lang="en-US" sz="1800" dirty="0" smtClean="0"/>
          </a:p>
          <a:p>
            <a:pPr marL="0" indent="0">
              <a:buNone/>
            </a:pPr>
            <a:r>
              <a:rPr lang="en-US" sz="1800" dirty="0" smtClean="0"/>
              <a:t>corresponding </a:t>
            </a:r>
            <a:r>
              <a:rPr lang="en-US" sz="1800" dirty="0"/>
              <a:t>values in </a:t>
            </a:r>
            <a:endParaRPr lang="en-US" sz="1800" dirty="0" smtClean="0"/>
          </a:p>
          <a:p>
            <a:pPr marL="0" indent="0">
              <a:buNone/>
            </a:pPr>
            <a:r>
              <a:rPr lang="en-US" sz="1800" dirty="0" smtClean="0"/>
              <a:t>TABLE</a:t>
            </a:r>
            <a:r>
              <a:rPr lang="en-US" sz="1800" dirty="0"/>
              <a:t>.</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pic>
        <p:nvPicPr>
          <p:cNvPr id="7" name="Picture 6"/>
          <p:cNvPicPr>
            <a:picLocks noChangeAspect="1"/>
          </p:cNvPicPr>
          <p:nvPr/>
        </p:nvPicPr>
        <p:blipFill>
          <a:blip r:embed="rId3"/>
          <a:stretch>
            <a:fillRect/>
          </a:stretch>
        </p:blipFill>
        <p:spPr>
          <a:xfrm>
            <a:off x="3643745" y="2701276"/>
            <a:ext cx="5218877" cy="3995549"/>
          </a:xfrm>
          <a:prstGeom prst="rect">
            <a:avLst/>
          </a:prstGeom>
        </p:spPr>
      </p:pic>
    </p:spTree>
    <p:extLst>
      <p:ext uri="{BB962C8B-B14F-4D97-AF65-F5344CB8AC3E}">
        <p14:creationId xmlns:p14="http://schemas.microsoft.com/office/powerpoint/2010/main" val="1151132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Step-4: Calculate Function Point.</a:t>
            </a:r>
          </a:p>
          <a:p>
            <a:r>
              <a:rPr lang="en-US" sz="1800" dirty="0"/>
              <a:t>FP = UFP * CAF</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22976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Example:</a:t>
            </a:r>
          </a:p>
          <a:p>
            <a:r>
              <a:rPr lang="en-US" sz="1800" dirty="0"/>
              <a:t>Given the following values, compute function point when all complexity adjustment factor (CAF) and weighting factors are average.</a:t>
            </a:r>
          </a:p>
          <a:p>
            <a:endParaRPr lang="en-US" sz="1800" dirty="0"/>
          </a:p>
          <a:p>
            <a:r>
              <a:rPr lang="en-US" sz="1800" dirty="0"/>
              <a:t>User Input = 50</a:t>
            </a:r>
          </a:p>
          <a:p>
            <a:r>
              <a:rPr lang="en-US" sz="1800" dirty="0"/>
              <a:t>User Output = 40</a:t>
            </a:r>
          </a:p>
          <a:p>
            <a:r>
              <a:rPr lang="en-US" sz="1800" dirty="0"/>
              <a:t>User Inquiries = 35</a:t>
            </a:r>
          </a:p>
          <a:p>
            <a:r>
              <a:rPr lang="en-US" sz="1800" dirty="0"/>
              <a:t>User Files = 6</a:t>
            </a:r>
          </a:p>
          <a:p>
            <a:r>
              <a:rPr lang="en-US" sz="1800" dirty="0"/>
              <a:t>External Interface = 4 </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8310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5008418"/>
          </a:xfrm>
          <a:prstGeom prst="rect">
            <a:avLst/>
          </a:prstGeom>
          <a:noFill/>
          <a:ln w="0">
            <a:noFill/>
          </a:ln>
        </p:spPr>
        <p:txBody>
          <a:bodyPr anchor="t">
            <a:noAutofit/>
          </a:bodyPr>
          <a:lstStyle/>
          <a:p>
            <a:pPr marL="0" indent="0">
              <a:buNone/>
            </a:pPr>
            <a:endParaRPr lang="en-US" sz="1800" dirty="0"/>
          </a:p>
          <a:p>
            <a:r>
              <a:rPr lang="en-US" sz="1800" dirty="0"/>
              <a:t>Step-1: As complexity adjustment factor is average (given in question), hence,</a:t>
            </a:r>
          </a:p>
          <a:p>
            <a:r>
              <a:rPr lang="en-US" sz="1800" dirty="0"/>
              <a:t>scale = 3.</a:t>
            </a:r>
          </a:p>
          <a:p>
            <a:r>
              <a:rPr lang="en-US" sz="1800" dirty="0"/>
              <a:t>F = 14 * 3 = 42 </a:t>
            </a:r>
            <a:endParaRPr lang="en-US" sz="1800" dirty="0" smtClean="0"/>
          </a:p>
          <a:p>
            <a:endParaRPr lang="en-US" sz="1800" dirty="0"/>
          </a:p>
          <a:p>
            <a:r>
              <a:rPr lang="en-US" sz="1800" dirty="0"/>
              <a:t>Step-2:</a:t>
            </a:r>
          </a:p>
          <a:p>
            <a:r>
              <a:rPr lang="en-US" sz="1800" dirty="0"/>
              <a:t>CAF = 0.65 + ( 0.01 * 42 ) = 1.07 </a:t>
            </a:r>
          </a:p>
          <a:p>
            <a:r>
              <a:rPr lang="en-US" sz="1800" dirty="0"/>
              <a:t>Step-3: As weighting factors are also average (given in question) hence we will multiply each individual function point to corresponding values in TABLE.</a:t>
            </a:r>
          </a:p>
          <a:p>
            <a:r>
              <a:rPr lang="en-US" sz="1800" dirty="0"/>
              <a:t>UFP = (50*4) + (40*5) + (35*4) + (6*10) + (4*7) = 628 </a:t>
            </a:r>
            <a:endParaRPr lang="en-US" sz="1800" dirty="0" smtClean="0"/>
          </a:p>
          <a:p>
            <a:endParaRPr lang="en-US" sz="1800" dirty="0" smtClean="0"/>
          </a:p>
          <a:p>
            <a:r>
              <a:rPr lang="en-US" sz="1800" dirty="0"/>
              <a:t>Step-4:</a:t>
            </a:r>
          </a:p>
          <a:p>
            <a:r>
              <a:rPr lang="en-US" sz="1800" dirty="0"/>
              <a:t>Function Point = 628 * 1.07 = 671.96 </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132715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Scenario: Calculate the function point, productivity, documentation, and cost per function for software application with multiple Processing Factors 5, 1, 0, 4, 3, 5, 4, 3, 4, 5, 2, 3, 4, 2 by using following given Date</a:t>
            </a:r>
            <a:r>
              <a:rPr lang="en-US" sz="1800" b="1" dirty="0" smtClean="0"/>
              <a:t>:</a:t>
            </a:r>
          </a:p>
          <a:p>
            <a:r>
              <a:rPr lang="en-US" sz="1800" b="1" dirty="0" smtClean="0"/>
              <a:t> </a:t>
            </a:r>
            <a:r>
              <a:rPr lang="en-US" sz="1800" b="1" dirty="0"/>
              <a:t>The number of EI(</a:t>
            </a:r>
            <a:r>
              <a:rPr lang="en-US" sz="1800" b="1" dirty="0" err="1"/>
              <a:t>Avg</a:t>
            </a:r>
            <a:r>
              <a:rPr lang="en-US" sz="1800" b="1" dirty="0"/>
              <a:t>): 22</a:t>
            </a:r>
            <a:r>
              <a:rPr lang="en-US" sz="1800" b="1" dirty="0" smtClean="0"/>
              <a:t>,</a:t>
            </a:r>
          </a:p>
          <a:p>
            <a:r>
              <a:rPr lang="en-US" sz="1800" b="1" dirty="0" smtClean="0"/>
              <a:t>The </a:t>
            </a:r>
            <a:r>
              <a:rPr lang="en-US" sz="1800" b="1" dirty="0"/>
              <a:t>number of EO(Low): 45</a:t>
            </a:r>
            <a:r>
              <a:rPr lang="en-US" sz="1800" b="1" dirty="0" smtClean="0"/>
              <a:t>,</a:t>
            </a:r>
          </a:p>
          <a:p>
            <a:r>
              <a:rPr lang="en-US" sz="1800" b="1" dirty="0" smtClean="0"/>
              <a:t>The </a:t>
            </a:r>
            <a:r>
              <a:rPr lang="en-US" sz="1800" b="1" dirty="0"/>
              <a:t>number of EI(High): 06, </a:t>
            </a:r>
            <a:endParaRPr lang="en-US" sz="1800" b="1" dirty="0" smtClean="0"/>
          </a:p>
          <a:p>
            <a:r>
              <a:rPr lang="en-US" sz="1800" b="1" dirty="0" smtClean="0"/>
              <a:t>The </a:t>
            </a:r>
            <a:r>
              <a:rPr lang="en-US" sz="1800" b="1" dirty="0"/>
              <a:t>number of ILF(</a:t>
            </a:r>
            <a:r>
              <a:rPr lang="en-US" sz="1800" b="1" dirty="0" err="1"/>
              <a:t>Avg</a:t>
            </a:r>
            <a:r>
              <a:rPr lang="en-US" sz="1800" b="1" dirty="0"/>
              <a:t>): 05, </a:t>
            </a:r>
            <a:endParaRPr lang="en-US" sz="1800" b="1" dirty="0" smtClean="0"/>
          </a:p>
          <a:p>
            <a:r>
              <a:rPr lang="en-US" sz="1800" b="1" dirty="0" smtClean="0"/>
              <a:t>The </a:t>
            </a:r>
            <a:r>
              <a:rPr lang="en-US" sz="1800" b="1" dirty="0"/>
              <a:t>number of ELF(Low): 02, </a:t>
            </a:r>
            <a:endParaRPr lang="en-US" sz="1800" b="1" dirty="0" smtClean="0"/>
          </a:p>
          <a:p>
            <a:r>
              <a:rPr lang="en-US" sz="1800" b="1" dirty="0" smtClean="0"/>
              <a:t>Effort:37 P/M</a:t>
            </a:r>
            <a:r>
              <a:rPr lang="en-US" sz="1800" b="1" dirty="0"/>
              <a:t>, </a:t>
            </a:r>
            <a:endParaRPr lang="en-US" sz="1800" b="1" dirty="0" smtClean="0"/>
          </a:p>
          <a:p>
            <a:r>
              <a:rPr lang="en-US" sz="1800" b="1" dirty="0" smtClean="0"/>
              <a:t>Software </a:t>
            </a:r>
            <a:r>
              <a:rPr lang="en-US" sz="1800" b="1" dirty="0"/>
              <a:t>technical documents: 250 pages, </a:t>
            </a:r>
            <a:endParaRPr lang="en-US" sz="1800" b="1" dirty="0" smtClean="0"/>
          </a:p>
          <a:p>
            <a:r>
              <a:rPr lang="en-US" sz="1800" b="1" dirty="0" smtClean="0"/>
              <a:t>User </a:t>
            </a:r>
            <a:r>
              <a:rPr lang="en-US" sz="1800" b="1" dirty="0"/>
              <a:t>related documents: 120 pages and </a:t>
            </a:r>
            <a:endParaRPr lang="en-US" sz="1800" b="1" dirty="0" smtClean="0"/>
          </a:p>
          <a:p>
            <a:r>
              <a:rPr lang="en-US" sz="1800" b="1" dirty="0" smtClean="0"/>
              <a:t>Cost</a:t>
            </a:r>
            <a:r>
              <a:rPr lang="en-US" sz="1800" b="1" dirty="0"/>
              <a:t>: $7520 per month.</a:t>
            </a:r>
          </a:p>
          <a:p>
            <a:endParaRPr lang="en-US" sz="1800" b="1"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56376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Solution: Total Cost Factor (TC) = (22*4) + (45*5) + (06*6) + (05*10) + (02*5</a:t>
            </a:r>
            <a:r>
              <a:rPr lang="en-US" sz="1800" b="1" dirty="0" smtClean="0"/>
              <a:t>)</a:t>
            </a:r>
            <a:endParaRPr lang="en-US" sz="1800" b="1" dirty="0"/>
          </a:p>
          <a:p>
            <a:r>
              <a:rPr lang="en-US" sz="1800" b="1" dirty="0"/>
              <a:t>= </a:t>
            </a:r>
            <a:r>
              <a:rPr lang="en-US" sz="1800" b="1" dirty="0" smtClean="0"/>
              <a:t>409</a:t>
            </a:r>
            <a:endParaRPr lang="en-US" sz="1800" b="1" dirty="0"/>
          </a:p>
          <a:p>
            <a:r>
              <a:rPr lang="en-US" sz="1800" b="1" dirty="0"/>
              <a:t>Function Point (FP) = TC *[0.65 + 0.01*∑ (Xi)] </a:t>
            </a:r>
          </a:p>
          <a:p>
            <a:r>
              <a:rPr lang="en-US" sz="1800" b="1" dirty="0"/>
              <a:t>= 409 *[0.65 + 0.01*(5+1+0+4+3+ 5+4+3+4+5+ 2+3+ 4+2</a:t>
            </a:r>
            <a:r>
              <a:rPr lang="en-US" sz="1800" b="1" dirty="0" smtClean="0"/>
              <a:t>)]</a:t>
            </a:r>
            <a:endParaRPr lang="en-US" sz="1800" b="1" dirty="0"/>
          </a:p>
          <a:p>
            <a:r>
              <a:rPr lang="en-US" sz="1800" b="1" dirty="0"/>
              <a:t>= 409 * [0.65 + 0.01*45</a:t>
            </a:r>
            <a:r>
              <a:rPr lang="en-US" sz="1800" b="1" dirty="0" smtClean="0"/>
              <a:t>]</a:t>
            </a:r>
            <a:endParaRPr lang="en-US" sz="1800" b="1" dirty="0"/>
          </a:p>
          <a:p>
            <a:r>
              <a:rPr lang="en-US" sz="1800" b="1" dirty="0"/>
              <a:t>= 409 * [0.65 + 0.45</a:t>
            </a:r>
            <a:r>
              <a:rPr lang="en-US" sz="1800" b="1" dirty="0" smtClean="0"/>
              <a:t>]</a:t>
            </a:r>
            <a:endParaRPr lang="en-US" sz="1800" b="1" dirty="0"/>
          </a:p>
          <a:p>
            <a:r>
              <a:rPr lang="en-US" sz="1800" b="1" dirty="0"/>
              <a:t>= 409* </a:t>
            </a:r>
            <a:r>
              <a:rPr lang="en-US" sz="1800" b="1" dirty="0" smtClean="0"/>
              <a:t>1.10</a:t>
            </a:r>
            <a:endParaRPr lang="en-US" sz="1800" b="1" dirty="0"/>
          </a:p>
          <a:p>
            <a:r>
              <a:rPr lang="en-US" sz="1800" b="1" dirty="0"/>
              <a:t>= 450</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6192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The Product</a:t>
            </a:r>
            <a:endParaRPr lang="en-IN" sz="4400" b="0" strike="noStrike" spc="-1">
              <a:solidFill>
                <a:srgbClr val="000000"/>
              </a:solidFill>
              <a:latin typeface="Arial"/>
            </a:endParaRPr>
          </a:p>
        </p:txBody>
      </p:sp>
      <p:sp>
        <p:nvSpPr>
          <p:cNvPr id="198"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As a software developer, you and other stakeholders must meet to define product objectives and scope.</a:t>
            </a:r>
            <a:endParaRPr lang="en-IN" sz="2000" b="0" strike="noStrike" spc="-1">
              <a:solidFill>
                <a:srgbClr val="000000"/>
              </a:solidFill>
              <a:latin typeface="Arial"/>
            </a:endParaRPr>
          </a:p>
          <a:p>
            <a:pPr>
              <a:lnSpc>
                <a:spcPct val="100000"/>
              </a:lnSpc>
              <a:buNone/>
            </a:pPr>
            <a:endParaRPr lang="en-IN" sz="2000" b="0" strike="noStrike" spc="-1">
              <a:solidFill>
                <a:srgbClr val="000000"/>
              </a:solidFill>
              <a:latin typeface="Arial"/>
            </a:endParaRPr>
          </a:p>
        </p:txBody>
      </p:sp>
      <p:sp>
        <p:nvSpPr>
          <p:cNvPr id="199" name="PlaceHolder 3"/>
          <p:cNvSpPr>
            <a:spLocks noGrp="1"/>
          </p:cNvSpPr>
          <p:nvPr>
            <p:ph type="sldNum" idx="17"/>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00"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Productivity (P) = FP </a:t>
            </a:r>
            <a:r>
              <a:rPr lang="en-US" sz="1800" dirty="0" smtClean="0"/>
              <a:t>/Effort</a:t>
            </a:r>
            <a:endParaRPr lang="en-US" sz="1800" dirty="0"/>
          </a:p>
          <a:p>
            <a:r>
              <a:rPr lang="en-US" sz="1800" dirty="0"/>
              <a:t>=</a:t>
            </a:r>
            <a:r>
              <a:rPr lang="en-US" sz="1800" dirty="0" smtClean="0"/>
              <a:t>450/37</a:t>
            </a:r>
            <a:endParaRPr lang="en-US" sz="1800" dirty="0"/>
          </a:p>
          <a:p>
            <a:r>
              <a:rPr lang="en-US" sz="1800" dirty="0"/>
              <a:t>= </a:t>
            </a:r>
            <a:r>
              <a:rPr lang="en-US" sz="1800" dirty="0" smtClean="0"/>
              <a:t>12.16</a:t>
            </a:r>
          </a:p>
          <a:p>
            <a:endParaRPr lang="en-US" sz="1800" dirty="0"/>
          </a:p>
          <a:p>
            <a:r>
              <a:rPr lang="fr-FR" sz="1800" dirty="0"/>
              <a:t>Total Page of Documentation (PD) = Software </a:t>
            </a:r>
            <a:r>
              <a:rPr lang="fr-FR" sz="1800" dirty="0" err="1"/>
              <a:t>Technical</a:t>
            </a:r>
            <a:r>
              <a:rPr lang="fr-FR" sz="1800" dirty="0"/>
              <a:t> Documents + User </a:t>
            </a:r>
            <a:r>
              <a:rPr lang="fr-FR" sz="1800" dirty="0" err="1"/>
              <a:t>related</a:t>
            </a:r>
            <a:r>
              <a:rPr lang="fr-FR" sz="1800" dirty="0"/>
              <a:t> documents</a:t>
            </a:r>
          </a:p>
          <a:p>
            <a:r>
              <a:rPr lang="fr-FR" sz="1800" dirty="0"/>
              <a:t>= 250 + 120</a:t>
            </a:r>
          </a:p>
          <a:p>
            <a:r>
              <a:rPr lang="fr-FR" sz="1800" dirty="0"/>
              <a:t>= 370 pages</a:t>
            </a:r>
          </a:p>
          <a:p>
            <a:endParaRPr lang="en-US" sz="1800" dirty="0" smtClean="0"/>
          </a:p>
          <a:p>
            <a:r>
              <a:rPr lang="en-US" sz="1800" dirty="0"/>
              <a:t>Documentation = Pages of </a:t>
            </a:r>
            <a:r>
              <a:rPr lang="en-US" sz="1800" dirty="0" smtClean="0"/>
              <a:t>documentation/FP</a:t>
            </a:r>
          </a:p>
          <a:p>
            <a:r>
              <a:rPr lang="en-US" sz="1800" dirty="0"/>
              <a:t>= </a:t>
            </a:r>
            <a:r>
              <a:rPr lang="en-US" sz="1800" dirty="0" smtClean="0"/>
              <a:t>370/450</a:t>
            </a:r>
            <a:endParaRPr lang="en-US" sz="1800" dirty="0"/>
          </a:p>
          <a:p>
            <a:r>
              <a:rPr lang="en-US" sz="1800" dirty="0"/>
              <a:t>=0.82</a:t>
            </a:r>
          </a:p>
          <a:p>
            <a:endParaRPr lang="en-US" sz="1800" dirty="0"/>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965654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Cost of each Functionalities = </a:t>
            </a:r>
            <a:r>
              <a:rPr lang="en-US" sz="1800" dirty="0" smtClean="0"/>
              <a:t>COST/Productivity</a:t>
            </a:r>
            <a:endParaRPr lang="en-US" sz="1800" dirty="0"/>
          </a:p>
          <a:p>
            <a:endParaRPr lang="en-US" sz="1800" dirty="0"/>
          </a:p>
          <a:p>
            <a:r>
              <a:rPr lang="en-US" sz="1800" dirty="0"/>
              <a:t>=</a:t>
            </a:r>
            <a:r>
              <a:rPr lang="en-US" sz="1800" dirty="0" smtClean="0"/>
              <a:t>7520/12.16</a:t>
            </a:r>
            <a:endParaRPr lang="en-US" sz="1800" dirty="0"/>
          </a:p>
          <a:p>
            <a:endParaRPr lang="en-US" sz="1800" dirty="0"/>
          </a:p>
          <a:p>
            <a:r>
              <a:rPr lang="en-US" sz="1800" dirty="0"/>
              <a:t>=$618.421</a:t>
            </a:r>
          </a:p>
          <a:p>
            <a:endParaRPr lang="en-US" sz="1800" dirty="0"/>
          </a:p>
          <a:p>
            <a:r>
              <a:rPr lang="en-US" sz="1800" dirty="0"/>
              <a:t>= $618.5</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63274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dirty="0"/>
              <a:t>Function Points are used primarily for project estimation, cost estimation, and comparing the productivity of different software development projects. They provide a way to quantify the functional size of software in a manner that transcends the intricacies of different programming languages and technologies.</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5976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3. Project Metrics:</a:t>
            </a:r>
            <a:r>
              <a:rPr lang="en-US" sz="1800" dirty="0"/>
              <a:t> </a:t>
            </a:r>
            <a:endParaRPr lang="en-US" sz="1800" dirty="0" smtClean="0"/>
          </a:p>
          <a:p>
            <a:r>
              <a:rPr lang="en-US" sz="1800" dirty="0" smtClean="0"/>
              <a:t>Project </a:t>
            </a:r>
            <a:r>
              <a:rPr lang="en-US" sz="1800" dirty="0"/>
              <a:t>metrics provide insights into the management and progress of the software development project itself. </a:t>
            </a:r>
            <a:endParaRPr lang="en-US" sz="1800" dirty="0" smtClean="0"/>
          </a:p>
          <a:p>
            <a:r>
              <a:rPr lang="en-US" sz="1800" dirty="0" smtClean="0"/>
              <a:t>They </a:t>
            </a:r>
            <a:r>
              <a:rPr lang="en-US" sz="1800" dirty="0"/>
              <a:t>help project managers and stakeholders monitor the project's health, track milestones, and make informed decisions. </a:t>
            </a:r>
            <a:endParaRPr lang="en-US" sz="1800" dirty="0" smtClean="0"/>
          </a:p>
          <a:p>
            <a:r>
              <a:rPr lang="en-US" sz="1800" dirty="0" smtClean="0"/>
              <a:t>Project </a:t>
            </a:r>
            <a:r>
              <a:rPr lang="en-US" sz="1800" dirty="0"/>
              <a:t>metrics are essential for estimating project timelines, managing resources, and ensuring that the project stays on track. </a:t>
            </a:r>
            <a:endParaRPr lang="en-US" sz="1800" dirty="0" smtClean="0"/>
          </a:p>
          <a:p>
            <a:r>
              <a:rPr lang="en-US" sz="1800" dirty="0" smtClean="0"/>
              <a:t>Some </a:t>
            </a:r>
            <a:r>
              <a:rPr lang="en-US" sz="1800" dirty="0"/>
              <a:t>examples of project metrics include:</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35517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idx="4294967295"/>
          </p:nvPr>
        </p:nvSpPr>
        <p:spPr>
          <a:xfrm>
            <a:off x="612720" y="228600"/>
            <a:ext cx="8152920" cy="990360"/>
          </a:xfrm>
          <a:prstGeom prst="rect">
            <a:avLst/>
          </a:prstGeom>
          <a:noFill/>
          <a:ln w="0">
            <a:noFill/>
          </a:ln>
        </p:spPr>
        <p:txBody>
          <a:bodyPr anchor="ctr">
            <a:noAutofit/>
          </a:bodyPr>
          <a:lstStyle/>
          <a:p>
            <a:pPr>
              <a:lnSpc>
                <a:spcPct val="100000"/>
              </a:lnSpc>
              <a:tabLst>
                <a:tab pos="0" algn="l"/>
              </a:tabLst>
            </a:pPr>
            <a:r>
              <a:rPr lang="en-US" spc="-1" dirty="0">
                <a:solidFill>
                  <a:srgbClr val="04617B"/>
                </a:solidFill>
                <a:latin typeface="Twentieth Century"/>
                <a:ea typeface="Twentieth Century"/>
              </a:rPr>
              <a:t>Software engineering metrics</a:t>
            </a:r>
            <a:endParaRPr lang="en-IN" sz="4400" b="0" strike="noStrike" spc="-1" dirty="0">
              <a:solidFill>
                <a:srgbClr val="000000"/>
              </a:solidFill>
              <a:latin typeface="Arial"/>
            </a:endParaRPr>
          </a:p>
        </p:txBody>
      </p:sp>
      <p:sp>
        <p:nvSpPr>
          <p:cNvPr id="250" name="PlaceHolder 2"/>
          <p:cNvSpPr>
            <a:spLocks noGrp="1"/>
          </p:cNvSpPr>
          <p:nvPr>
            <p:ph idx="4294967295"/>
          </p:nvPr>
        </p:nvSpPr>
        <p:spPr>
          <a:xfrm>
            <a:off x="612720" y="1600200"/>
            <a:ext cx="8152920" cy="4495320"/>
          </a:xfrm>
          <a:prstGeom prst="rect">
            <a:avLst/>
          </a:prstGeom>
          <a:noFill/>
          <a:ln w="0">
            <a:noFill/>
          </a:ln>
        </p:spPr>
        <p:txBody>
          <a:bodyPr anchor="t">
            <a:noAutofit/>
          </a:bodyPr>
          <a:lstStyle/>
          <a:p>
            <a:r>
              <a:rPr lang="en-US" sz="1800" b="1" dirty="0"/>
              <a:t>Schedule Variance:</a:t>
            </a:r>
            <a:r>
              <a:rPr lang="en-US" sz="1800" dirty="0"/>
              <a:t> The difference between planned and actual project timelines.</a:t>
            </a:r>
          </a:p>
          <a:p>
            <a:r>
              <a:rPr lang="en-US" sz="1800" b="1" dirty="0"/>
              <a:t>Cost Variance:</a:t>
            </a:r>
            <a:r>
              <a:rPr lang="en-US" sz="1800" dirty="0"/>
              <a:t> The difference between planned and actual project costs.</a:t>
            </a:r>
          </a:p>
          <a:p>
            <a:r>
              <a:rPr lang="en-US" sz="1800" b="1" dirty="0"/>
              <a:t>Earned Value:</a:t>
            </a:r>
            <a:r>
              <a:rPr lang="en-US" sz="1800" dirty="0"/>
              <a:t> A measure of the value of work completed compared to the planned work.</a:t>
            </a:r>
          </a:p>
          <a:p>
            <a:r>
              <a:rPr lang="en-US" sz="1800" b="1" dirty="0"/>
              <a:t>Risk Metrics:</a:t>
            </a:r>
            <a:r>
              <a:rPr lang="en-US" sz="1800" dirty="0"/>
              <a:t> Measurement of identified project risks and their potential impact.</a:t>
            </a:r>
          </a:p>
          <a:p>
            <a:r>
              <a:rPr lang="en-US" sz="1800" b="1" dirty="0"/>
              <a:t>Resource Utilization:</a:t>
            </a:r>
            <a:r>
              <a:rPr lang="en-US" sz="1800" dirty="0"/>
              <a:t> How effectively project resources are being utilized.</a:t>
            </a:r>
          </a:p>
          <a:p>
            <a:r>
              <a:rPr lang="en-US" sz="1800" b="1" dirty="0"/>
              <a:t>Defect Turnaround Time:</a:t>
            </a:r>
            <a:r>
              <a:rPr lang="en-US" sz="1800" dirty="0"/>
              <a:t> The time taken to fix defects or issues after identification.</a:t>
            </a:r>
          </a:p>
          <a:p>
            <a:r>
              <a:rPr lang="en-US" sz="1800" b="1" dirty="0"/>
              <a:t>Change Request Rate:</a:t>
            </a:r>
            <a:r>
              <a:rPr lang="en-US" sz="1800" dirty="0"/>
              <a:t> The frequency of requested changes to project scope or requirements.</a:t>
            </a:r>
          </a:p>
          <a:p>
            <a:r>
              <a:rPr lang="en-US" sz="1800" b="1" dirty="0"/>
              <a:t>Stakeholder Satisfaction:</a:t>
            </a:r>
            <a:r>
              <a:rPr lang="en-US" sz="1800" dirty="0"/>
              <a:t> The satisfaction level of stakeholders with the project's progress and outcomes.</a:t>
            </a:r>
          </a:p>
        </p:txBody>
      </p:sp>
      <p:sp>
        <p:nvSpPr>
          <p:cNvPr id="251" name="PlaceHolder 3"/>
          <p:cNvSpPr>
            <a:spLocks noGrp="1"/>
          </p:cNvSpPr>
          <p:nvPr>
            <p:ph type="sldNum" idx="429496729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5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24709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It is reasonable to ask whether</a:t>
            </a:r>
          </a:p>
          <a:p>
            <a:pPr>
              <a:lnSpc>
                <a:spcPct val="100000"/>
              </a:lnSpc>
              <a:buNone/>
            </a:pPr>
            <a:r>
              <a:rPr lang="en-US" sz="1600" b="0" strike="noStrike" spc="-1" dirty="0">
                <a:solidFill>
                  <a:srgbClr val="000000"/>
                </a:solidFill>
                <a:latin typeface="Arial"/>
              </a:rPr>
              <a:t>there is a quantitative technique for assessing progress as the software team progresses </a:t>
            </a:r>
          </a:p>
          <a:p>
            <a:pPr>
              <a:lnSpc>
                <a:spcPct val="100000"/>
              </a:lnSpc>
              <a:buNone/>
            </a:pPr>
            <a:r>
              <a:rPr lang="en-US" sz="1600" b="0" strike="noStrike" spc="-1" dirty="0">
                <a:solidFill>
                  <a:srgbClr val="000000"/>
                </a:solidFill>
                <a:latin typeface="Arial"/>
              </a:rPr>
              <a:t>through the work tasks allocated to the project schedule. In fact, a technique for performing </a:t>
            </a:r>
          </a:p>
          <a:p>
            <a:pPr>
              <a:lnSpc>
                <a:spcPct val="100000"/>
              </a:lnSpc>
              <a:buNone/>
            </a:pPr>
            <a:r>
              <a:rPr lang="en-US" sz="1600" b="0" strike="noStrike" spc="-1" dirty="0">
                <a:solidFill>
                  <a:srgbClr val="000000"/>
                </a:solidFill>
                <a:latin typeface="Arial"/>
              </a:rPr>
              <a:t>quantitative analysis of progress does exist. It is called earned value</a:t>
            </a:r>
          </a:p>
          <a:p>
            <a:pPr>
              <a:lnSpc>
                <a:spcPct val="100000"/>
              </a:lnSpc>
              <a:buNone/>
            </a:pPr>
            <a:r>
              <a:rPr lang="en-US" sz="1600" b="0" strike="noStrike" spc="-1" dirty="0">
                <a:solidFill>
                  <a:srgbClr val="000000"/>
                </a:solidFill>
                <a:latin typeface="Arial"/>
              </a:rPr>
              <a:t>analysis (EVA)</a:t>
            </a:r>
          </a:p>
          <a:p>
            <a:pPr>
              <a:lnSpc>
                <a:spcPct val="100000"/>
              </a:lnSpc>
              <a:buNone/>
            </a:pPr>
            <a:r>
              <a:rPr lang="en-US" sz="1600" b="0" strike="noStrike" spc="-1" dirty="0">
                <a:solidFill>
                  <a:srgbClr val="000000"/>
                </a:solidFill>
                <a:latin typeface="Arial"/>
              </a:rPr>
              <a:t>The earned value system provides a common value scale for every [software project]</a:t>
            </a:r>
          </a:p>
          <a:p>
            <a:pPr>
              <a:lnSpc>
                <a:spcPct val="100000"/>
              </a:lnSpc>
              <a:buNone/>
            </a:pPr>
            <a:r>
              <a:rPr lang="en-US" sz="1600" b="0" strike="noStrike" spc="-1" dirty="0">
                <a:solidFill>
                  <a:srgbClr val="000000"/>
                </a:solidFill>
                <a:latin typeface="Arial"/>
              </a:rPr>
              <a:t>task, regardless of the type of work being performed. The total hours to do the whole</a:t>
            </a:r>
          </a:p>
          <a:p>
            <a:pPr>
              <a:lnSpc>
                <a:spcPct val="100000"/>
              </a:lnSpc>
              <a:buNone/>
            </a:pPr>
            <a:r>
              <a:rPr lang="en-US" sz="1600" b="0" strike="noStrike" spc="-1" dirty="0">
                <a:solidFill>
                  <a:srgbClr val="000000"/>
                </a:solidFill>
                <a:latin typeface="Arial"/>
              </a:rPr>
              <a:t>project are estimated, and every task is given an earned value based on its estimated</a:t>
            </a:r>
          </a:p>
          <a:p>
            <a:pPr>
              <a:lnSpc>
                <a:spcPct val="100000"/>
              </a:lnSpc>
              <a:buNone/>
            </a:pPr>
            <a:r>
              <a:rPr lang="en-US" sz="1600" b="0" strike="noStrike" spc="-1" dirty="0">
                <a:solidFill>
                  <a:srgbClr val="000000"/>
                </a:solidFill>
                <a:latin typeface="Arial"/>
              </a:rPr>
              <a:t>percentage of the total.</a:t>
            </a: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44820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It is reasonable to ask whether there is a quantitative technique for assessing progress as </a:t>
            </a:r>
          </a:p>
          <a:p>
            <a:pPr>
              <a:lnSpc>
                <a:spcPct val="100000"/>
              </a:lnSpc>
              <a:buNone/>
            </a:pPr>
            <a:r>
              <a:rPr lang="en-US" sz="1600" b="0" strike="noStrike" spc="-1" dirty="0">
                <a:solidFill>
                  <a:srgbClr val="000000"/>
                </a:solidFill>
                <a:latin typeface="Arial"/>
              </a:rPr>
              <a:t>the software team progresses  through the work tasks allocated to the project schedule. In </a:t>
            </a:r>
          </a:p>
          <a:p>
            <a:pPr>
              <a:lnSpc>
                <a:spcPct val="100000"/>
              </a:lnSpc>
              <a:buNone/>
            </a:pPr>
            <a:r>
              <a:rPr lang="en-US" sz="1600" b="0" strike="noStrike" spc="-1" dirty="0">
                <a:solidFill>
                  <a:srgbClr val="000000"/>
                </a:solidFill>
                <a:latin typeface="Arial"/>
              </a:rPr>
              <a:t>fact, a technique for performing  quantitative analysis of progress does exist. It is called </a:t>
            </a:r>
          </a:p>
          <a:p>
            <a:pPr>
              <a:lnSpc>
                <a:spcPct val="100000"/>
              </a:lnSpc>
              <a:buNone/>
            </a:pPr>
            <a:r>
              <a:rPr lang="en-US" sz="1600" b="0" strike="noStrike" spc="-1" dirty="0">
                <a:solidFill>
                  <a:srgbClr val="000000"/>
                </a:solidFill>
                <a:latin typeface="Arial"/>
              </a:rPr>
              <a:t>earned value analysis (EVA)</a:t>
            </a:r>
          </a:p>
          <a:p>
            <a:pPr>
              <a:lnSpc>
                <a:spcPct val="100000"/>
              </a:lnSpc>
              <a:buNone/>
            </a:pPr>
            <a:r>
              <a:rPr lang="en-US" sz="1600" b="0" strike="noStrike" spc="-1" dirty="0">
                <a:solidFill>
                  <a:srgbClr val="000000"/>
                </a:solidFill>
                <a:latin typeface="Arial"/>
              </a:rPr>
              <a:t>The earned value system provides a common value scale for every [software project]</a:t>
            </a:r>
          </a:p>
          <a:p>
            <a:pPr>
              <a:lnSpc>
                <a:spcPct val="100000"/>
              </a:lnSpc>
              <a:buNone/>
            </a:pPr>
            <a:r>
              <a:rPr lang="en-US" sz="1600" b="0" strike="noStrike" spc="-1" dirty="0">
                <a:solidFill>
                  <a:srgbClr val="000000"/>
                </a:solidFill>
                <a:latin typeface="Arial"/>
              </a:rPr>
              <a:t>task, regardless of the type of work being performed. The total hours to do the whole</a:t>
            </a:r>
          </a:p>
          <a:p>
            <a:pPr>
              <a:lnSpc>
                <a:spcPct val="100000"/>
              </a:lnSpc>
              <a:buNone/>
            </a:pPr>
            <a:r>
              <a:rPr lang="en-US" sz="1600" b="0" strike="noStrike" spc="-1" dirty="0">
                <a:solidFill>
                  <a:srgbClr val="000000"/>
                </a:solidFill>
                <a:latin typeface="Arial"/>
              </a:rPr>
              <a:t>project are estimated, and every task is given an earned value based on its estimated</a:t>
            </a:r>
          </a:p>
          <a:p>
            <a:pPr>
              <a:lnSpc>
                <a:spcPct val="100000"/>
              </a:lnSpc>
              <a:buNone/>
            </a:pPr>
            <a:r>
              <a:rPr lang="en-US" sz="1600" b="0" strike="noStrike" spc="-1" dirty="0">
                <a:solidFill>
                  <a:srgbClr val="000000"/>
                </a:solidFill>
                <a:latin typeface="Arial"/>
              </a:rPr>
              <a:t>percentage of the total. </a:t>
            </a:r>
          </a:p>
          <a:p>
            <a:pPr>
              <a:lnSpc>
                <a:spcPct val="100000"/>
              </a:lnSpc>
              <a:buNone/>
            </a:pPr>
            <a:r>
              <a:rPr lang="en-US" sz="1600" b="0" strike="noStrike" spc="-1" dirty="0">
                <a:solidFill>
                  <a:srgbClr val="000000"/>
                </a:solidFill>
                <a:latin typeface="Arial"/>
              </a:rPr>
              <a:t>Stated even more simply, earned value is a measure of progress. It enables you to</a:t>
            </a:r>
          </a:p>
          <a:p>
            <a:pPr>
              <a:lnSpc>
                <a:spcPct val="100000"/>
              </a:lnSpc>
              <a:buNone/>
            </a:pPr>
            <a:r>
              <a:rPr lang="en-US" sz="1600" b="0" strike="noStrike" spc="-1" dirty="0">
                <a:solidFill>
                  <a:srgbClr val="000000"/>
                </a:solidFill>
                <a:latin typeface="Arial"/>
              </a:rPr>
              <a:t>assess the “percent of completeness” of a project using quantitative analysis rather</a:t>
            </a:r>
          </a:p>
          <a:p>
            <a:pPr>
              <a:lnSpc>
                <a:spcPct val="100000"/>
              </a:lnSpc>
              <a:buNone/>
            </a:pPr>
            <a:r>
              <a:rPr lang="en-US" sz="1600" b="0" strike="noStrike" spc="-1" dirty="0">
                <a:solidFill>
                  <a:srgbClr val="000000"/>
                </a:solidFill>
                <a:latin typeface="Arial"/>
              </a:rPr>
              <a:t>than rely on a gut feeling</a:t>
            </a:r>
          </a:p>
          <a:p>
            <a:pPr>
              <a:lnSpc>
                <a:spcPct val="100000"/>
              </a:lnSpc>
              <a:buNone/>
            </a:pPr>
            <a:endParaRPr lang="en-US" sz="1600" b="0" strike="noStrike" spc="-1" dirty="0">
              <a:solidFill>
                <a:srgbClr val="000000"/>
              </a:solidFill>
              <a:latin typeface="Arial"/>
            </a:endParaRP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4267994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To determine the earned value, the following steps</a:t>
            </a:r>
          </a:p>
          <a:p>
            <a:pPr>
              <a:lnSpc>
                <a:spcPct val="100000"/>
              </a:lnSpc>
              <a:buNone/>
            </a:pPr>
            <a:r>
              <a:rPr lang="en-US" sz="1600" b="0" strike="noStrike" spc="-1" dirty="0">
                <a:solidFill>
                  <a:srgbClr val="000000"/>
                </a:solidFill>
                <a:latin typeface="Arial"/>
              </a:rPr>
              <a:t>are performed:</a:t>
            </a:r>
          </a:p>
          <a:p>
            <a:pPr>
              <a:lnSpc>
                <a:spcPct val="100000"/>
              </a:lnSpc>
              <a:buNone/>
            </a:pPr>
            <a:r>
              <a:rPr lang="en-US" sz="1600" b="0" strike="noStrike" spc="-1" dirty="0">
                <a:solidFill>
                  <a:srgbClr val="000000"/>
                </a:solidFill>
                <a:latin typeface="Arial"/>
              </a:rPr>
              <a:t>1. The budgeted cost of work scheduled (BCWS) is determined for each work task</a:t>
            </a:r>
          </a:p>
          <a:p>
            <a:pPr>
              <a:lnSpc>
                <a:spcPct val="100000"/>
              </a:lnSpc>
              <a:buNone/>
            </a:pPr>
            <a:r>
              <a:rPr lang="en-US" sz="1600" b="0" strike="noStrike" spc="-1" dirty="0">
                <a:solidFill>
                  <a:srgbClr val="000000"/>
                </a:solidFill>
                <a:latin typeface="Arial"/>
              </a:rPr>
              <a:t>represented in the schedule. During estimation, the work (in person-hours or</a:t>
            </a:r>
          </a:p>
          <a:p>
            <a:pPr>
              <a:lnSpc>
                <a:spcPct val="100000"/>
              </a:lnSpc>
              <a:buNone/>
            </a:pPr>
            <a:r>
              <a:rPr lang="en-US" sz="1600" b="0" strike="noStrike" spc="-1" dirty="0">
                <a:solidFill>
                  <a:srgbClr val="000000"/>
                </a:solidFill>
                <a:latin typeface="Arial"/>
              </a:rPr>
              <a:t>person-days) of each software engineering task is planned. Hence, </a:t>
            </a:r>
            <a:r>
              <a:rPr lang="en-US" sz="1600" b="0" strike="noStrike" spc="-1" dirty="0" err="1">
                <a:solidFill>
                  <a:srgbClr val="000000"/>
                </a:solidFill>
                <a:latin typeface="Arial"/>
              </a:rPr>
              <a:t>BCWSi</a:t>
            </a:r>
            <a:r>
              <a:rPr lang="en-US" sz="1600" b="0" strike="noStrike" spc="-1" dirty="0">
                <a:solidFill>
                  <a:srgbClr val="000000"/>
                </a:solidFill>
                <a:latin typeface="Arial"/>
              </a:rPr>
              <a:t> is</a:t>
            </a:r>
          </a:p>
          <a:p>
            <a:pPr>
              <a:lnSpc>
                <a:spcPct val="100000"/>
              </a:lnSpc>
              <a:buNone/>
            </a:pPr>
            <a:r>
              <a:rPr lang="en-US" sz="1600" b="0" strike="noStrike" spc="-1" dirty="0">
                <a:solidFill>
                  <a:srgbClr val="000000"/>
                </a:solidFill>
                <a:latin typeface="Arial"/>
              </a:rPr>
              <a:t>the effort planned for work task </a:t>
            </a:r>
            <a:r>
              <a:rPr lang="en-US" sz="1600" b="0" strike="noStrike" spc="-1" dirty="0" err="1">
                <a:solidFill>
                  <a:srgbClr val="000000"/>
                </a:solidFill>
                <a:latin typeface="Arial"/>
              </a:rPr>
              <a:t>i</a:t>
            </a:r>
            <a:r>
              <a:rPr lang="en-US" sz="1600" b="0" strike="noStrike" spc="-1" dirty="0">
                <a:solidFill>
                  <a:srgbClr val="000000"/>
                </a:solidFill>
                <a:latin typeface="Arial"/>
              </a:rPr>
              <a:t>. To determine progress at a given point</a:t>
            </a:r>
          </a:p>
          <a:p>
            <a:pPr>
              <a:lnSpc>
                <a:spcPct val="100000"/>
              </a:lnSpc>
              <a:buNone/>
            </a:pPr>
            <a:r>
              <a:rPr lang="en-US" sz="1600" b="0" strike="noStrike" spc="-1" dirty="0">
                <a:solidFill>
                  <a:srgbClr val="000000"/>
                </a:solidFill>
                <a:latin typeface="Arial"/>
              </a:rPr>
              <a:t>along the project schedule, the value of BCWS is the sum of the </a:t>
            </a:r>
            <a:r>
              <a:rPr lang="en-US" sz="1600" b="0" strike="noStrike" spc="-1" dirty="0" err="1">
                <a:solidFill>
                  <a:srgbClr val="000000"/>
                </a:solidFill>
                <a:latin typeface="Arial"/>
              </a:rPr>
              <a:t>BCWSi</a:t>
            </a:r>
            <a:r>
              <a:rPr lang="en-US" sz="1600" b="0" strike="noStrike" spc="-1" dirty="0">
                <a:solidFill>
                  <a:srgbClr val="000000"/>
                </a:solidFill>
                <a:latin typeface="Arial"/>
              </a:rPr>
              <a:t> values</a:t>
            </a:r>
          </a:p>
          <a:p>
            <a:pPr>
              <a:lnSpc>
                <a:spcPct val="100000"/>
              </a:lnSpc>
              <a:buNone/>
            </a:pPr>
            <a:r>
              <a:rPr lang="en-US" sz="1600" b="0" strike="noStrike" spc="-1" dirty="0">
                <a:solidFill>
                  <a:srgbClr val="000000"/>
                </a:solidFill>
                <a:latin typeface="Arial"/>
              </a:rPr>
              <a:t>for all work tasks that should have been completed by that point in time on</a:t>
            </a:r>
          </a:p>
          <a:p>
            <a:pPr>
              <a:lnSpc>
                <a:spcPct val="100000"/>
              </a:lnSpc>
              <a:buNone/>
            </a:pPr>
            <a:r>
              <a:rPr lang="en-US" sz="1600" b="0" strike="noStrike" spc="-1" dirty="0">
                <a:solidFill>
                  <a:srgbClr val="000000"/>
                </a:solidFill>
                <a:latin typeface="Arial"/>
              </a:rPr>
              <a:t>the project schedule.</a:t>
            </a: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235960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The BCWS values for all work tasks are summed to derive the budget at</a:t>
            </a:r>
          </a:p>
          <a:p>
            <a:pPr>
              <a:lnSpc>
                <a:spcPct val="100000"/>
              </a:lnSpc>
              <a:buNone/>
            </a:pPr>
            <a:r>
              <a:rPr lang="en-US" sz="1600" b="0" strike="noStrike" spc="-1" dirty="0">
                <a:solidFill>
                  <a:srgbClr val="000000"/>
                </a:solidFill>
                <a:latin typeface="Arial"/>
              </a:rPr>
              <a:t>completion (BAC). Hence,</a:t>
            </a:r>
          </a:p>
          <a:p>
            <a:pPr>
              <a:lnSpc>
                <a:spcPct val="100000"/>
              </a:lnSpc>
              <a:buNone/>
            </a:pPr>
            <a:r>
              <a:rPr lang="en-US" sz="1600" b="0" strike="noStrike" spc="-1" dirty="0">
                <a:solidFill>
                  <a:srgbClr val="000000"/>
                </a:solidFill>
                <a:latin typeface="Arial"/>
              </a:rPr>
              <a:t>BAC   (</a:t>
            </a:r>
            <a:r>
              <a:rPr lang="en-US" sz="1600" b="0" strike="noStrike" spc="-1" dirty="0" err="1">
                <a:solidFill>
                  <a:srgbClr val="000000"/>
                </a:solidFill>
                <a:latin typeface="Arial"/>
              </a:rPr>
              <a:t>BCWSk</a:t>
            </a:r>
            <a:r>
              <a:rPr lang="en-US" sz="1600" b="0" strike="noStrike" spc="-1" dirty="0">
                <a:solidFill>
                  <a:srgbClr val="000000"/>
                </a:solidFill>
                <a:latin typeface="Arial"/>
              </a:rPr>
              <a:t>) for all tasks k</a:t>
            </a:r>
          </a:p>
          <a:p>
            <a:pPr>
              <a:lnSpc>
                <a:spcPct val="100000"/>
              </a:lnSpc>
              <a:buNone/>
            </a:pPr>
            <a:r>
              <a:rPr lang="en-US" sz="1600" b="0" strike="noStrike" spc="-1" dirty="0">
                <a:solidFill>
                  <a:srgbClr val="000000"/>
                </a:solidFill>
                <a:latin typeface="Arial"/>
              </a:rPr>
              <a:t>3. Next, the value for budgeted cost of work performed (BCWP) is computed. The</a:t>
            </a:r>
          </a:p>
          <a:p>
            <a:pPr>
              <a:lnSpc>
                <a:spcPct val="100000"/>
              </a:lnSpc>
              <a:buNone/>
            </a:pPr>
            <a:r>
              <a:rPr lang="en-US" sz="1600" b="0" strike="noStrike" spc="-1" dirty="0">
                <a:solidFill>
                  <a:srgbClr val="000000"/>
                </a:solidFill>
                <a:latin typeface="Arial"/>
              </a:rPr>
              <a:t>value for BCWP is the sum of the BCWS values for all work tasks that have</a:t>
            </a:r>
          </a:p>
          <a:p>
            <a:pPr>
              <a:lnSpc>
                <a:spcPct val="100000"/>
              </a:lnSpc>
              <a:buNone/>
            </a:pPr>
            <a:r>
              <a:rPr lang="en-US" sz="1600" b="0" strike="noStrike" spc="-1" dirty="0">
                <a:solidFill>
                  <a:srgbClr val="000000"/>
                </a:solidFill>
                <a:latin typeface="Arial"/>
              </a:rPr>
              <a:t>actually been completed by a point in time on the project schedule.</a:t>
            </a:r>
          </a:p>
          <a:p>
            <a:pPr>
              <a:lnSpc>
                <a:spcPct val="100000"/>
              </a:lnSpc>
              <a:buNone/>
            </a:pPr>
            <a:endParaRPr lang="en-US" sz="1600" b="0" strike="noStrike" spc="-1" dirty="0">
              <a:solidFill>
                <a:srgbClr val="000000"/>
              </a:solidFill>
              <a:latin typeface="Arial"/>
            </a:endParaRP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Tree>
    <p:extLst>
      <p:ext uri="{BB962C8B-B14F-4D97-AF65-F5344CB8AC3E}">
        <p14:creationId xmlns:p14="http://schemas.microsoft.com/office/powerpoint/2010/main" val="1510488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t “the distinction between the BCWS and the BCWP is</a:t>
            </a:r>
          </a:p>
          <a:p>
            <a:pPr>
              <a:lnSpc>
                <a:spcPct val="100000"/>
              </a:lnSpc>
              <a:buNone/>
            </a:pPr>
            <a:r>
              <a:rPr lang="en-US" sz="1600" b="0" strike="noStrike" spc="-1" dirty="0">
                <a:solidFill>
                  <a:srgbClr val="000000"/>
                </a:solidFill>
                <a:latin typeface="Arial"/>
              </a:rPr>
              <a:t>that the former represents the budget of the activities that were planned to be completed and the latter represents the budget of the activities that actually were</a:t>
            </a:r>
          </a:p>
          <a:p>
            <a:pPr>
              <a:lnSpc>
                <a:spcPct val="100000"/>
              </a:lnSpc>
              <a:buNone/>
            </a:pPr>
            <a:r>
              <a:rPr lang="en-US" sz="1600" b="0" strike="noStrike" spc="-1" dirty="0">
                <a:solidFill>
                  <a:srgbClr val="000000"/>
                </a:solidFill>
                <a:latin typeface="Arial"/>
              </a:rPr>
              <a:t>completed.” Given values for BCWS, BAC, and BCWP, important progress indicators</a:t>
            </a:r>
          </a:p>
          <a:p>
            <a:pPr>
              <a:lnSpc>
                <a:spcPct val="100000"/>
              </a:lnSpc>
              <a:buNone/>
            </a:pPr>
            <a:r>
              <a:rPr lang="en-US" sz="1600" b="0" strike="noStrike" spc="-1" dirty="0">
                <a:solidFill>
                  <a:srgbClr val="000000"/>
                </a:solidFill>
                <a:latin typeface="Arial"/>
              </a:rPr>
              <a:t>can be computed:</a:t>
            </a:r>
          </a:p>
          <a:p>
            <a:pPr>
              <a:lnSpc>
                <a:spcPct val="100000"/>
              </a:lnSpc>
              <a:buNone/>
            </a:pPr>
            <a:endParaRPr lang="en-US" sz="1600" b="0" strike="noStrike" spc="-1" dirty="0">
              <a:solidFill>
                <a:srgbClr val="000000"/>
              </a:solidFill>
              <a:latin typeface="Arial"/>
            </a:endParaRP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3" name="Picture 2">
            <a:extLst>
              <a:ext uri="{FF2B5EF4-FFF2-40B4-BE49-F238E27FC236}">
                <a16:creationId xmlns="" xmlns:a16="http://schemas.microsoft.com/office/drawing/2014/main" id="{9860CDED-B047-23A9-B3DF-1954AD0F7F30}"/>
              </a:ext>
            </a:extLst>
          </p:cNvPr>
          <p:cNvPicPr>
            <a:picLocks noChangeAspect="1"/>
          </p:cNvPicPr>
          <p:nvPr/>
        </p:nvPicPr>
        <p:blipFill>
          <a:blip r:embed="rId3"/>
          <a:stretch>
            <a:fillRect/>
          </a:stretch>
        </p:blipFill>
        <p:spPr>
          <a:xfrm>
            <a:off x="1887572" y="3671887"/>
            <a:ext cx="4610100" cy="885825"/>
          </a:xfrm>
          <a:prstGeom prst="rect">
            <a:avLst/>
          </a:prstGeom>
        </p:spPr>
      </p:pic>
    </p:spTree>
    <p:extLst>
      <p:ext uri="{BB962C8B-B14F-4D97-AF65-F5344CB8AC3E}">
        <p14:creationId xmlns:p14="http://schemas.microsoft.com/office/powerpoint/2010/main" val="57525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The Process</a:t>
            </a:r>
            <a:endParaRPr lang="en-IN" sz="4400" b="0" strike="noStrike" spc="-1">
              <a:solidFill>
                <a:srgbClr val="000000"/>
              </a:solidFill>
              <a:latin typeface="Arial"/>
            </a:endParaRPr>
          </a:p>
        </p:txBody>
      </p:sp>
      <p:sp>
        <p:nvSpPr>
          <p:cNvPr id="202"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US" sz="2000" b="0" strike="noStrike" spc="-1">
                <a:solidFill>
                  <a:srgbClr val="000000"/>
                </a:solidFill>
                <a:latin typeface="Twentieth Century"/>
                <a:ea typeface="Twentieth Century"/>
              </a:rPr>
              <a:t>Software process is a framework for the tasks that are required to build high-quality software. </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A number of different task sets—tasks, milestones, work products, and quality assurance points—enable the framework activities to be adapted to the characteristics of the software project and the requirements of the project team. Finally, umbrella activities—such as software quality assurance, software configuration management, and measurement—overlay the process model.</a:t>
            </a:r>
            <a:endParaRPr lang="en-IN" sz="2000" b="0" strike="noStrike" spc="-1">
              <a:solidFill>
                <a:srgbClr val="000000"/>
              </a:solidFill>
              <a:latin typeface="Arial"/>
            </a:endParaRPr>
          </a:p>
        </p:txBody>
      </p:sp>
      <p:sp>
        <p:nvSpPr>
          <p:cNvPr id="203" name="PlaceHolder 3"/>
          <p:cNvSpPr>
            <a:spLocks noGrp="1"/>
          </p:cNvSpPr>
          <p:nvPr>
            <p:ph type="sldNum" idx="18"/>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04"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SPI is an indication of the efficiency with which the project is utilizing scheduled</a:t>
            </a:r>
          </a:p>
          <a:p>
            <a:pPr>
              <a:lnSpc>
                <a:spcPct val="100000"/>
              </a:lnSpc>
              <a:buNone/>
            </a:pPr>
            <a:r>
              <a:rPr lang="en-US" sz="1600" b="0" strike="noStrike" spc="-1" dirty="0">
                <a:solidFill>
                  <a:srgbClr val="000000"/>
                </a:solidFill>
                <a:latin typeface="Arial"/>
              </a:rPr>
              <a:t>resources. An SPI value close to 1.0 indicates efficient execution of the project</a:t>
            </a:r>
          </a:p>
          <a:p>
            <a:pPr>
              <a:lnSpc>
                <a:spcPct val="100000"/>
              </a:lnSpc>
              <a:buNone/>
            </a:pPr>
            <a:r>
              <a:rPr lang="en-US" sz="1600" b="0" strike="noStrike" spc="-1" dirty="0">
                <a:solidFill>
                  <a:srgbClr val="000000"/>
                </a:solidFill>
                <a:latin typeface="Arial"/>
              </a:rPr>
              <a:t>schedule. SV is simply an absolute indication of variance from the planned schedule.</a:t>
            </a: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4" name="Picture 3">
            <a:extLst>
              <a:ext uri="{FF2B5EF4-FFF2-40B4-BE49-F238E27FC236}">
                <a16:creationId xmlns="" xmlns:a16="http://schemas.microsoft.com/office/drawing/2014/main" id="{2DE01CE3-A7CC-6CA3-14AD-C1295F123581}"/>
              </a:ext>
            </a:extLst>
          </p:cNvPr>
          <p:cNvPicPr>
            <a:picLocks noChangeAspect="1"/>
          </p:cNvPicPr>
          <p:nvPr/>
        </p:nvPicPr>
        <p:blipFill>
          <a:blip r:embed="rId3"/>
          <a:stretch>
            <a:fillRect/>
          </a:stretch>
        </p:blipFill>
        <p:spPr>
          <a:xfrm>
            <a:off x="2309812" y="3100387"/>
            <a:ext cx="4524375" cy="657225"/>
          </a:xfrm>
          <a:prstGeom prst="rect">
            <a:avLst/>
          </a:prstGeom>
        </p:spPr>
      </p:pic>
    </p:spTree>
    <p:extLst>
      <p:ext uri="{BB962C8B-B14F-4D97-AF65-F5344CB8AC3E}">
        <p14:creationId xmlns:p14="http://schemas.microsoft.com/office/powerpoint/2010/main" val="1516533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SPI is an indication of the efficiency with which the project is utilizing scheduled</a:t>
            </a:r>
          </a:p>
          <a:p>
            <a:pPr>
              <a:lnSpc>
                <a:spcPct val="100000"/>
              </a:lnSpc>
              <a:buNone/>
            </a:pPr>
            <a:r>
              <a:rPr lang="en-US" sz="1600" b="0" strike="noStrike" spc="-1" dirty="0">
                <a:solidFill>
                  <a:srgbClr val="000000"/>
                </a:solidFill>
                <a:latin typeface="Arial"/>
              </a:rPr>
              <a:t>resources. An SPI value close to 1.0 indicates efficient execution of the project</a:t>
            </a:r>
          </a:p>
          <a:p>
            <a:pPr>
              <a:lnSpc>
                <a:spcPct val="100000"/>
              </a:lnSpc>
              <a:buNone/>
            </a:pPr>
            <a:r>
              <a:rPr lang="en-US" sz="1600" b="0" strike="noStrike" spc="-1" dirty="0">
                <a:solidFill>
                  <a:srgbClr val="000000"/>
                </a:solidFill>
                <a:latin typeface="Arial"/>
              </a:rPr>
              <a:t>schedule. SV is simply an absolute indication of variance from the planned schedule.</a:t>
            </a:r>
          </a:p>
          <a:p>
            <a:pPr>
              <a:lnSpc>
                <a:spcPct val="100000"/>
              </a:lnSpc>
              <a:buNone/>
            </a:pPr>
            <a:endParaRPr lang="en-US" sz="1600" spc="-1" dirty="0">
              <a:solidFill>
                <a:srgbClr val="000000"/>
              </a:solidFill>
              <a:latin typeface="Arial"/>
            </a:endParaRPr>
          </a:p>
          <a:p>
            <a:pPr>
              <a:lnSpc>
                <a:spcPct val="100000"/>
              </a:lnSpc>
              <a:buNone/>
            </a:pPr>
            <a:endParaRPr lang="en-US" sz="1600" b="0" strike="noStrike" spc="-1" dirty="0">
              <a:solidFill>
                <a:srgbClr val="000000"/>
              </a:solidFill>
              <a:latin typeface="Arial"/>
            </a:endParaRPr>
          </a:p>
          <a:p>
            <a:pPr>
              <a:lnSpc>
                <a:spcPct val="100000"/>
              </a:lnSpc>
              <a:buNone/>
            </a:pPr>
            <a:endParaRPr lang="en-US" sz="1600" spc="-1" dirty="0">
              <a:solidFill>
                <a:srgbClr val="000000"/>
              </a:solidFill>
              <a:latin typeface="Arial"/>
            </a:endParaRPr>
          </a:p>
          <a:p>
            <a:pPr>
              <a:lnSpc>
                <a:spcPct val="100000"/>
              </a:lnSpc>
              <a:buNone/>
            </a:pPr>
            <a:endParaRPr lang="en-US" sz="1600" b="0" strike="noStrike" spc="-1" dirty="0">
              <a:solidFill>
                <a:srgbClr val="000000"/>
              </a:solidFill>
              <a:latin typeface="Arial"/>
            </a:endParaRPr>
          </a:p>
          <a:p>
            <a:pPr>
              <a:lnSpc>
                <a:spcPct val="100000"/>
              </a:lnSpc>
              <a:buNone/>
            </a:pPr>
            <a:endParaRPr lang="en-US" sz="1600" spc="-1" dirty="0">
              <a:solidFill>
                <a:srgbClr val="000000"/>
              </a:solidFill>
              <a:latin typeface="Arial"/>
            </a:endParaRPr>
          </a:p>
          <a:p>
            <a:pPr>
              <a:lnSpc>
                <a:spcPct val="100000"/>
              </a:lnSpc>
              <a:buNone/>
            </a:pPr>
            <a:r>
              <a:rPr lang="en-US" sz="1600" b="0" strike="noStrike" spc="-1" dirty="0">
                <a:solidFill>
                  <a:srgbClr val="000000"/>
                </a:solidFill>
                <a:latin typeface="Arial"/>
              </a:rPr>
              <a:t>provides an indication of the percentage of work that should have been completed</a:t>
            </a:r>
          </a:p>
          <a:p>
            <a:pPr>
              <a:lnSpc>
                <a:spcPct val="100000"/>
              </a:lnSpc>
              <a:buNone/>
            </a:pPr>
            <a:r>
              <a:rPr lang="en-US" sz="1600" b="0" strike="noStrike" spc="-1" dirty="0">
                <a:solidFill>
                  <a:srgbClr val="000000"/>
                </a:solidFill>
                <a:latin typeface="Arial"/>
              </a:rPr>
              <a:t>by time t</a:t>
            </a: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4" name="Picture 3">
            <a:extLst>
              <a:ext uri="{FF2B5EF4-FFF2-40B4-BE49-F238E27FC236}">
                <a16:creationId xmlns="" xmlns:a16="http://schemas.microsoft.com/office/drawing/2014/main" id="{2DE01CE3-A7CC-6CA3-14AD-C1295F123581}"/>
              </a:ext>
            </a:extLst>
          </p:cNvPr>
          <p:cNvPicPr>
            <a:picLocks noChangeAspect="1"/>
          </p:cNvPicPr>
          <p:nvPr/>
        </p:nvPicPr>
        <p:blipFill>
          <a:blip r:embed="rId3"/>
          <a:stretch>
            <a:fillRect/>
          </a:stretch>
        </p:blipFill>
        <p:spPr>
          <a:xfrm>
            <a:off x="2309812" y="3100387"/>
            <a:ext cx="4524375" cy="657225"/>
          </a:xfrm>
          <a:prstGeom prst="rect">
            <a:avLst/>
          </a:prstGeom>
        </p:spPr>
      </p:pic>
    </p:spTree>
    <p:extLst>
      <p:ext uri="{BB962C8B-B14F-4D97-AF65-F5344CB8AC3E}">
        <p14:creationId xmlns:p14="http://schemas.microsoft.com/office/powerpoint/2010/main" val="337847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provides a quantitative indication of the percent of completeness of the project at a</a:t>
            </a:r>
          </a:p>
          <a:p>
            <a:pPr>
              <a:lnSpc>
                <a:spcPct val="100000"/>
              </a:lnSpc>
              <a:buNone/>
            </a:pPr>
            <a:r>
              <a:rPr lang="en-US" sz="1600" b="0" strike="noStrike" spc="-1" dirty="0">
                <a:solidFill>
                  <a:srgbClr val="000000"/>
                </a:solidFill>
                <a:latin typeface="Arial"/>
              </a:rPr>
              <a:t>given point in time t.</a:t>
            </a: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3" name="Picture 2">
            <a:extLst>
              <a:ext uri="{FF2B5EF4-FFF2-40B4-BE49-F238E27FC236}">
                <a16:creationId xmlns="" xmlns:a16="http://schemas.microsoft.com/office/drawing/2014/main" id="{A1974AF0-5796-59B3-CD6D-E5A2CA2C015F}"/>
              </a:ext>
            </a:extLst>
          </p:cNvPr>
          <p:cNvPicPr>
            <a:picLocks noChangeAspect="1"/>
          </p:cNvPicPr>
          <p:nvPr/>
        </p:nvPicPr>
        <p:blipFill>
          <a:blip r:embed="rId3"/>
          <a:stretch>
            <a:fillRect/>
          </a:stretch>
        </p:blipFill>
        <p:spPr>
          <a:xfrm>
            <a:off x="3009900" y="3081337"/>
            <a:ext cx="3124200" cy="695325"/>
          </a:xfrm>
          <a:prstGeom prst="rect">
            <a:avLst/>
          </a:prstGeom>
        </p:spPr>
      </p:pic>
    </p:spTree>
    <p:extLst>
      <p:ext uri="{BB962C8B-B14F-4D97-AF65-F5344CB8AC3E}">
        <p14:creationId xmlns:p14="http://schemas.microsoft.com/office/powerpoint/2010/main" val="3877863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IN" spc="-1" dirty="0">
                <a:solidFill>
                  <a:srgbClr val="04617B"/>
                </a:solidFill>
                <a:latin typeface="Twentieth Century"/>
                <a:ea typeface="Twentieth Century"/>
              </a:rPr>
              <a:t>E</a:t>
            </a:r>
            <a:r>
              <a:rPr lang="en-IN" sz="4400" b="0" strike="noStrike" spc="-1" dirty="0">
                <a:solidFill>
                  <a:srgbClr val="04617B"/>
                </a:solidFill>
                <a:latin typeface="Twentieth Century"/>
                <a:ea typeface="Twentieth Century"/>
              </a:rPr>
              <a:t>arned value analysis (EVA)</a:t>
            </a:r>
            <a:endParaRPr lang="en-IN" sz="4400" b="0" strike="noStrike" spc="-1" dirty="0">
              <a:solidFill>
                <a:srgbClr val="000000"/>
              </a:solidFill>
              <a:latin typeface="Arial"/>
            </a:endParaRPr>
          </a:p>
        </p:txBody>
      </p:sp>
      <p:sp>
        <p:nvSpPr>
          <p:cNvPr id="271" name="PlaceHolder 2"/>
          <p:cNvSpPr>
            <a:spLocks noGrp="1"/>
          </p:cNvSpPr>
          <p:nvPr>
            <p:ph/>
          </p:nvPr>
        </p:nvSpPr>
        <p:spPr>
          <a:xfrm>
            <a:off x="233464" y="1600200"/>
            <a:ext cx="8532176" cy="5029200"/>
          </a:xfrm>
          <a:prstGeom prst="rect">
            <a:avLst/>
          </a:prstGeom>
          <a:noFill/>
          <a:ln w="0">
            <a:noFill/>
          </a:ln>
        </p:spPr>
        <p:txBody>
          <a:bodyPr anchor="t">
            <a:noAutofit/>
          </a:bodyPr>
          <a:lstStyle/>
          <a:p>
            <a:pPr>
              <a:lnSpc>
                <a:spcPct val="100000"/>
              </a:lnSpc>
              <a:buNone/>
            </a:pPr>
            <a:r>
              <a:rPr lang="en-US" sz="1600" b="0" strike="noStrike" spc="-1" dirty="0">
                <a:solidFill>
                  <a:srgbClr val="000000"/>
                </a:solidFill>
                <a:latin typeface="Arial"/>
              </a:rPr>
              <a:t>It is also possible to compute the actual cost of work performed (ACWP). The</a:t>
            </a:r>
          </a:p>
          <a:p>
            <a:pPr>
              <a:lnSpc>
                <a:spcPct val="100000"/>
              </a:lnSpc>
              <a:buNone/>
            </a:pPr>
            <a:r>
              <a:rPr lang="en-US" sz="1600" b="0" strike="noStrike" spc="-1" dirty="0">
                <a:solidFill>
                  <a:srgbClr val="000000"/>
                </a:solidFill>
                <a:latin typeface="Arial"/>
              </a:rPr>
              <a:t>value for ACWP is the sum of the effort actually expended on work tasks that have</a:t>
            </a:r>
          </a:p>
          <a:p>
            <a:pPr>
              <a:lnSpc>
                <a:spcPct val="100000"/>
              </a:lnSpc>
              <a:buNone/>
            </a:pPr>
            <a:r>
              <a:rPr lang="en-US" sz="1600" b="0" strike="noStrike" spc="-1" dirty="0">
                <a:solidFill>
                  <a:srgbClr val="000000"/>
                </a:solidFill>
                <a:latin typeface="Arial"/>
              </a:rPr>
              <a:t>been completed by a point in time on the project schedule. It is then possible to</a:t>
            </a:r>
          </a:p>
          <a:p>
            <a:pPr>
              <a:lnSpc>
                <a:spcPct val="100000"/>
              </a:lnSpc>
              <a:buNone/>
            </a:pPr>
            <a:r>
              <a:rPr lang="en-US" sz="1600" b="0" strike="noStrike" spc="-1" dirty="0">
                <a:solidFill>
                  <a:srgbClr val="000000"/>
                </a:solidFill>
                <a:latin typeface="Arial"/>
              </a:rPr>
              <a:t>Compute</a:t>
            </a:r>
          </a:p>
          <a:p>
            <a:pPr>
              <a:lnSpc>
                <a:spcPct val="100000"/>
              </a:lnSpc>
              <a:buNone/>
            </a:pPr>
            <a:endParaRPr lang="en-US" sz="1600" spc="-1" dirty="0">
              <a:solidFill>
                <a:srgbClr val="000000"/>
              </a:solidFill>
              <a:latin typeface="Arial"/>
            </a:endParaRPr>
          </a:p>
          <a:p>
            <a:pPr>
              <a:lnSpc>
                <a:spcPct val="100000"/>
              </a:lnSpc>
              <a:buNone/>
            </a:pPr>
            <a:endParaRPr lang="en-US" sz="1600" b="0" strike="noStrike" spc="-1" dirty="0">
              <a:solidFill>
                <a:srgbClr val="000000"/>
              </a:solidFill>
              <a:latin typeface="Arial"/>
            </a:endParaRPr>
          </a:p>
          <a:p>
            <a:pPr>
              <a:lnSpc>
                <a:spcPct val="100000"/>
              </a:lnSpc>
              <a:buNone/>
            </a:pPr>
            <a:endParaRPr lang="en-US" sz="1600" spc="-1" dirty="0">
              <a:solidFill>
                <a:srgbClr val="000000"/>
              </a:solidFill>
              <a:latin typeface="Arial"/>
            </a:endParaRPr>
          </a:p>
          <a:p>
            <a:pPr>
              <a:lnSpc>
                <a:spcPct val="100000"/>
              </a:lnSpc>
              <a:buNone/>
            </a:pPr>
            <a:r>
              <a:rPr lang="en-US" sz="1600" b="0" strike="noStrike" spc="-1" dirty="0">
                <a:solidFill>
                  <a:srgbClr val="000000"/>
                </a:solidFill>
                <a:latin typeface="Arial"/>
              </a:rPr>
              <a:t>A CPI value close to 1.0 provides a strong indication that the project is within its</a:t>
            </a:r>
          </a:p>
          <a:p>
            <a:pPr>
              <a:lnSpc>
                <a:spcPct val="100000"/>
              </a:lnSpc>
              <a:buNone/>
            </a:pPr>
            <a:r>
              <a:rPr lang="en-US" sz="1600" b="0" strike="noStrike" spc="-1" dirty="0">
                <a:solidFill>
                  <a:srgbClr val="000000"/>
                </a:solidFill>
                <a:latin typeface="Arial"/>
              </a:rPr>
              <a:t>defined budget. CV is an absolute indication of cost savings (against planned costs)</a:t>
            </a:r>
          </a:p>
          <a:p>
            <a:pPr>
              <a:lnSpc>
                <a:spcPct val="100000"/>
              </a:lnSpc>
              <a:buNone/>
            </a:pPr>
            <a:r>
              <a:rPr lang="en-US" sz="1600" b="0" strike="noStrike" spc="-1" dirty="0">
                <a:solidFill>
                  <a:srgbClr val="000000"/>
                </a:solidFill>
                <a:latin typeface="Arial"/>
              </a:rPr>
              <a:t>or shortfall at a particular stage of a project.</a:t>
            </a:r>
          </a:p>
          <a:p>
            <a:pPr>
              <a:lnSpc>
                <a:spcPct val="100000"/>
              </a:lnSpc>
              <a:buNone/>
            </a:pPr>
            <a:r>
              <a:rPr lang="en-US" sz="1600" b="0" strike="noStrike" spc="-1" dirty="0">
                <a:solidFill>
                  <a:srgbClr val="000000"/>
                </a:solidFill>
                <a:latin typeface="Arial"/>
              </a:rPr>
              <a:t>Like over-the-horizon radar, earned value analysis illuminates scheduling difficulties before they might otherwise be apparent. This enables you to take corrective</a:t>
            </a:r>
          </a:p>
          <a:p>
            <a:pPr>
              <a:lnSpc>
                <a:spcPct val="100000"/>
              </a:lnSpc>
              <a:buNone/>
            </a:pPr>
            <a:r>
              <a:rPr lang="en-US" sz="1600" b="0" strike="noStrike" spc="-1" dirty="0">
                <a:solidFill>
                  <a:srgbClr val="000000"/>
                </a:solidFill>
                <a:latin typeface="Arial"/>
              </a:rPr>
              <a:t>action before a project crisis develops</a:t>
            </a:r>
          </a:p>
          <a:p>
            <a:pPr>
              <a:lnSpc>
                <a:spcPct val="100000"/>
              </a:lnSpc>
              <a:buNone/>
            </a:pPr>
            <a:endParaRPr lang="en-US" sz="1600" spc="-1" dirty="0">
              <a:solidFill>
                <a:srgbClr val="000000"/>
              </a:solidFill>
              <a:latin typeface="Arial"/>
            </a:endParaRPr>
          </a:p>
          <a:p>
            <a:pPr>
              <a:lnSpc>
                <a:spcPct val="100000"/>
              </a:lnSpc>
              <a:buNone/>
            </a:pPr>
            <a:endParaRPr lang="en-US" sz="1600" b="0" strike="noStrike" spc="-1" dirty="0">
              <a:solidFill>
                <a:srgbClr val="000000"/>
              </a:solidFill>
              <a:latin typeface="Arial"/>
            </a:endParaRPr>
          </a:p>
          <a:p>
            <a:pPr>
              <a:lnSpc>
                <a:spcPct val="100000"/>
              </a:lnSpc>
              <a:buNone/>
            </a:pPr>
            <a:endParaRPr lang="en-US" sz="1600" spc="-1" dirty="0">
              <a:solidFill>
                <a:srgbClr val="000000"/>
              </a:solidFill>
              <a:latin typeface="Arial"/>
            </a:endParaRPr>
          </a:p>
          <a:p>
            <a:pPr>
              <a:lnSpc>
                <a:spcPct val="100000"/>
              </a:lnSpc>
              <a:buNone/>
            </a:pPr>
            <a:endParaRPr lang="en-US" sz="1600" b="0" strike="noStrike" spc="-1" dirty="0">
              <a:solidFill>
                <a:srgbClr val="000000"/>
              </a:solidFill>
              <a:latin typeface="Arial"/>
            </a:endParaRPr>
          </a:p>
        </p:txBody>
      </p:sp>
      <p:sp>
        <p:nvSpPr>
          <p:cNvPr id="272" name="PlaceHolder 3"/>
          <p:cNvSpPr>
            <a:spLocks noGrp="1"/>
          </p:cNvSpPr>
          <p:nvPr>
            <p:ph type="sldNum" idx="35"/>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pic>
        <p:nvPicPr>
          <p:cNvPr id="4" name="Picture 3">
            <a:extLst>
              <a:ext uri="{FF2B5EF4-FFF2-40B4-BE49-F238E27FC236}">
                <a16:creationId xmlns="" xmlns:a16="http://schemas.microsoft.com/office/drawing/2014/main" id="{2CBB6673-FB97-9BD4-B2E8-83AABF355312}"/>
              </a:ext>
            </a:extLst>
          </p:cNvPr>
          <p:cNvPicPr>
            <a:picLocks noChangeAspect="1"/>
          </p:cNvPicPr>
          <p:nvPr/>
        </p:nvPicPr>
        <p:blipFill>
          <a:blip r:embed="rId3"/>
          <a:stretch>
            <a:fillRect/>
          </a:stretch>
        </p:blipFill>
        <p:spPr>
          <a:xfrm>
            <a:off x="2476500" y="2981325"/>
            <a:ext cx="4191000" cy="895350"/>
          </a:xfrm>
          <a:prstGeom prst="rect">
            <a:avLst/>
          </a:prstGeom>
        </p:spPr>
      </p:pic>
    </p:spTree>
    <p:extLst>
      <p:ext uri="{BB962C8B-B14F-4D97-AF65-F5344CB8AC3E}">
        <p14:creationId xmlns:p14="http://schemas.microsoft.com/office/powerpoint/2010/main" val="276637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15508be8096_0_0"/>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796" name="Google Shape;796;g15508be8096_0_0"/>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64</a:t>
            </a:fld>
            <a:endParaRPr/>
          </a:p>
        </p:txBody>
      </p:sp>
      <p:sp>
        <p:nvSpPr>
          <p:cNvPr id="797" name="Google Shape;797;g15508be8096_0_0"/>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798" name="Google Shape;798;g15508be8096_0_0"/>
          <p:cNvPicPr preferRelativeResize="0"/>
          <p:nvPr/>
        </p:nvPicPr>
        <p:blipFill>
          <a:blip r:embed="rId3">
            <a:alphaModFix/>
          </a:blip>
          <a:stretch>
            <a:fillRect/>
          </a:stretch>
        </p:blipFill>
        <p:spPr>
          <a:xfrm>
            <a:off x="178238" y="1492825"/>
            <a:ext cx="8797776" cy="4948749"/>
          </a:xfrm>
          <a:prstGeom prst="rect">
            <a:avLst/>
          </a:prstGeom>
          <a:noFill/>
          <a:ln>
            <a:noFill/>
          </a:ln>
        </p:spPr>
      </p:pic>
    </p:spTree>
    <p:extLst>
      <p:ext uri="{BB962C8B-B14F-4D97-AF65-F5344CB8AC3E}">
        <p14:creationId xmlns:p14="http://schemas.microsoft.com/office/powerpoint/2010/main" val="2132280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15508be8096_0_8"/>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05" name="Google Shape;805;g15508be8096_0_8"/>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65</a:t>
            </a:fld>
            <a:endParaRPr/>
          </a:p>
        </p:txBody>
      </p:sp>
      <p:sp>
        <p:nvSpPr>
          <p:cNvPr id="806" name="Google Shape;806;g15508be8096_0_8"/>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r>
              <a:rPr lang="en-US" sz="2400"/>
              <a:t>ACWP- Actual Cost of Work Performed: How much we paid for the work done so far</a:t>
            </a:r>
            <a:endParaRPr sz="2400"/>
          </a:p>
        </p:txBody>
      </p:sp>
    </p:spTree>
    <p:extLst>
      <p:ext uri="{BB962C8B-B14F-4D97-AF65-F5344CB8AC3E}">
        <p14:creationId xmlns:p14="http://schemas.microsoft.com/office/powerpoint/2010/main" val="3632659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15508be8096_0_15"/>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13" name="Google Shape;813;g15508be8096_0_15"/>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66</a:t>
            </a:fld>
            <a:endParaRPr/>
          </a:p>
        </p:txBody>
      </p:sp>
      <p:sp>
        <p:nvSpPr>
          <p:cNvPr id="814" name="Google Shape;814;g15508be8096_0_15"/>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815" name="Google Shape;815;g15508be8096_0_15"/>
          <p:cNvPicPr preferRelativeResize="0"/>
          <p:nvPr/>
        </p:nvPicPr>
        <p:blipFill>
          <a:blip r:embed="rId3">
            <a:alphaModFix/>
          </a:blip>
          <a:stretch>
            <a:fillRect/>
          </a:stretch>
        </p:blipFill>
        <p:spPr>
          <a:xfrm>
            <a:off x="321738" y="1576425"/>
            <a:ext cx="8500531" cy="4781549"/>
          </a:xfrm>
          <a:prstGeom prst="rect">
            <a:avLst/>
          </a:prstGeom>
          <a:noFill/>
          <a:ln>
            <a:noFill/>
          </a:ln>
        </p:spPr>
      </p:pic>
    </p:spTree>
    <p:extLst>
      <p:ext uri="{BB962C8B-B14F-4D97-AF65-F5344CB8AC3E}">
        <p14:creationId xmlns:p14="http://schemas.microsoft.com/office/powerpoint/2010/main" val="1583492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15508be8096_0_24"/>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22" name="Google Shape;822;g15508be8096_0_24"/>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67</a:t>
            </a:fld>
            <a:endParaRPr/>
          </a:p>
        </p:txBody>
      </p:sp>
      <p:sp>
        <p:nvSpPr>
          <p:cNvPr id="823" name="Google Shape;823;g15508be8096_0_24"/>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r>
              <a:rPr lang="en-US" sz="2400"/>
              <a:t>BCWP- Budgeted Cost of Work Performed: How much money we are expecting to pay for the amount of work that was actually completed</a:t>
            </a:r>
            <a:endParaRPr sz="2400"/>
          </a:p>
        </p:txBody>
      </p:sp>
    </p:spTree>
    <p:extLst>
      <p:ext uri="{BB962C8B-B14F-4D97-AF65-F5344CB8AC3E}">
        <p14:creationId xmlns:p14="http://schemas.microsoft.com/office/powerpoint/2010/main" val="4292681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15508be8096_0_31"/>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30" name="Google Shape;830;g15508be8096_0_31"/>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68</a:t>
            </a:fld>
            <a:endParaRPr/>
          </a:p>
        </p:txBody>
      </p:sp>
      <p:sp>
        <p:nvSpPr>
          <p:cNvPr id="831" name="Google Shape;831;g15508be8096_0_31"/>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832" name="Google Shape;832;g15508be8096_0_31"/>
          <p:cNvPicPr preferRelativeResize="0"/>
          <p:nvPr/>
        </p:nvPicPr>
        <p:blipFill>
          <a:blip r:embed="rId3">
            <a:alphaModFix/>
          </a:blip>
          <a:stretch>
            <a:fillRect/>
          </a:stretch>
        </p:blipFill>
        <p:spPr>
          <a:xfrm>
            <a:off x="232400" y="987975"/>
            <a:ext cx="8911598" cy="5012774"/>
          </a:xfrm>
          <a:prstGeom prst="rect">
            <a:avLst/>
          </a:prstGeom>
          <a:noFill/>
          <a:ln>
            <a:noFill/>
          </a:ln>
        </p:spPr>
      </p:pic>
    </p:spTree>
    <p:extLst>
      <p:ext uri="{BB962C8B-B14F-4D97-AF65-F5344CB8AC3E}">
        <p14:creationId xmlns:p14="http://schemas.microsoft.com/office/powerpoint/2010/main" val="1144458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15508be8096_0_39"/>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39" name="Google Shape;839;g15508be8096_0_39"/>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69</a:t>
            </a:fld>
            <a:endParaRPr/>
          </a:p>
        </p:txBody>
      </p:sp>
      <p:sp>
        <p:nvSpPr>
          <p:cNvPr id="840" name="Google Shape;840;g15508be8096_0_39"/>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r>
              <a:rPr lang="en-US" sz="2400"/>
              <a:t>BCWS- Budgeted Cost of Work Scheduled: How much we expected to pay for each activity that we had expected to finish by the reporting date.</a:t>
            </a:r>
            <a:endParaRPr sz="2400"/>
          </a:p>
        </p:txBody>
      </p:sp>
    </p:spTree>
    <p:extLst>
      <p:ext uri="{BB962C8B-B14F-4D97-AF65-F5344CB8AC3E}">
        <p14:creationId xmlns:p14="http://schemas.microsoft.com/office/powerpoint/2010/main" val="370036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Project</a:t>
            </a:r>
            <a:endParaRPr lang="en-IN" sz="4400" b="0" strike="noStrike" spc="-1">
              <a:solidFill>
                <a:srgbClr val="000000"/>
              </a:solidFill>
              <a:latin typeface="Arial"/>
            </a:endParaRPr>
          </a:p>
        </p:txBody>
      </p:sp>
      <p:sp>
        <p:nvSpPr>
          <p:cNvPr id="206"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US" sz="2000" b="0" strike="noStrike" spc="-1">
                <a:solidFill>
                  <a:srgbClr val="000000"/>
                </a:solidFill>
                <a:latin typeface="Twentieth Century"/>
                <a:ea typeface="Twentieth Century"/>
              </a:rPr>
              <a:t> Although the success rate for present-day software</a:t>
            </a:r>
            <a:r>
              <a:rPr lang="en-IN" sz="2000" b="0" strike="noStrike" spc="-1">
                <a:solidFill>
                  <a:srgbClr val="000000"/>
                </a:solidFill>
                <a:latin typeface="Twentieth Century"/>
                <a:ea typeface="Twentieth Century"/>
              </a:rPr>
              <a:t> </a:t>
            </a:r>
            <a:r>
              <a:rPr lang="en-US" sz="2000" b="0" strike="noStrike" spc="-1">
                <a:solidFill>
                  <a:srgbClr val="000000"/>
                </a:solidFill>
                <a:latin typeface="Twentieth Century"/>
                <a:ea typeface="Twentieth Century"/>
              </a:rPr>
              <a:t>projects may have improved somewhat, our project failure rate remains much</a:t>
            </a:r>
            <a:r>
              <a:rPr lang="en-IN" sz="2000" b="0" strike="noStrike" spc="-1">
                <a:solidFill>
                  <a:srgbClr val="000000"/>
                </a:solidFill>
                <a:latin typeface="Twentieth Century"/>
                <a:ea typeface="Twentieth Century"/>
              </a:rPr>
              <a:t> </a:t>
            </a:r>
            <a:r>
              <a:rPr lang="en-US" sz="2000" b="0" strike="noStrike" spc="-1">
                <a:solidFill>
                  <a:srgbClr val="000000"/>
                </a:solidFill>
                <a:latin typeface="Twentieth Century"/>
                <a:ea typeface="Twentieth Century"/>
              </a:rPr>
              <a:t>higher than it should be.</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US" sz="2000" b="0" strike="noStrike" spc="-1">
                <a:solidFill>
                  <a:srgbClr val="000000"/>
                </a:solidFill>
                <a:latin typeface="Twentieth Century"/>
                <a:ea typeface="Twentieth Century"/>
              </a:rPr>
              <a:t>To avoid project failure, a software project manager and the software engineers</a:t>
            </a:r>
            <a:r>
              <a:rPr lang="en-IN" sz="2000" b="0" strike="noStrike" spc="-1">
                <a:solidFill>
                  <a:srgbClr val="000000"/>
                </a:solidFill>
                <a:latin typeface="Twentieth Century"/>
                <a:ea typeface="Twentieth Century"/>
              </a:rPr>
              <a:t> </a:t>
            </a:r>
            <a:r>
              <a:rPr lang="en-US" sz="2000" b="0" strike="noStrike" spc="-1">
                <a:solidFill>
                  <a:srgbClr val="000000"/>
                </a:solidFill>
                <a:latin typeface="Twentieth Century"/>
                <a:ea typeface="Twentieth Century"/>
              </a:rPr>
              <a:t>who build the product must avoid a set of common warning signs, understand the</a:t>
            </a:r>
            <a:r>
              <a:rPr lang="en-IN" sz="2000" b="0" strike="noStrike" spc="-1">
                <a:solidFill>
                  <a:srgbClr val="000000"/>
                </a:solidFill>
                <a:latin typeface="Twentieth Century"/>
                <a:ea typeface="Twentieth Century"/>
              </a:rPr>
              <a:t> </a:t>
            </a:r>
            <a:r>
              <a:rPr lang="en-US" sz="2000" b="0" strike="noStrike" spc="-1">
                <a:solidFill>
                  <a:srgbClr val="000000"/>
                </a:solidFill>
                <a:latin typeface="Twentieth Century"/>
                <a:ea typeface="Twentieth Century"/>
              </a:rPr>
              <a:t>critical success factors that lead to good project management, and develop a commonsense approach for planning, monitoring, and controlling the project</a:t>
            </a:r>
            <a:endParaRPr lang="en-IN" sz="2000" b="0" strike="noStrike" spc="-1">
              <a:solidFill>
                <a:srgbClr val="000000"/>
              </a:solidFill>
              <a:latin typeface="Arial"/>
            </a:endParaRPr>
          </a:p>
        </p:txBody>
      </p:sp>
      <p:sp>
        <p:nvSpPr>
          <p:cNvPr id="207" name="PlaceHolder 3"/>
          <p:cNvSpPr>
            <a:spLocks noGrp="1"/>
          </p:cNvSpPr>
          <p:nvPr>
            <p:ph type="sldNum" idx="19"/>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08"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15508be8096_0_46"/>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47" name="Google Shape;847;g15508be8096_0_46"/>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70</a:t>
            </a:fld>
            <a:endParaRPr/>
          </a:p>
        </p:txBody>
      </p:sp>
      <p:sp>
        <p:nvSpPr>
          <p:cNvPr id="848" name="Google Shape;848;g15508be8096_0_46"/>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849" name="Google Shape;849;g15508be8096_0_46"/>
          <p:cNvPicPr preferRelativeResize="0"/>
          <p:nvPr/>
        </p:nvPicPr>
        <p:blipFill rotWithShape="1">
          <a:blip r:embed="rId3">
            <a:alphaModFix/>
          </a:blip>
          <a:srcRect r="6050"/>
          <a:stretch/>
        </p:blipFill>
        <p:spPr>
          <a:xfrm>
            <a:off x="276700" y="1395450"/>
            <a:ext cx="8590598" cy="5143500"/>
          </a:xfrm>
          <a:prstGeom prst="rect">
            <a:avLst/>
          </a:prstGeom>
          <a:noFill/>
          <a:ln>
            <a:noFill/>
          </a:ln>
        </p:spPr>
      </p:pic>
    </p:spTree>
    <p:extLst>
      <p:ext uri="{BB962C8B-B14F-4D97-AF65-F5344CB8AC3E}">
        <p14:creationId xmlns:p14="http://schemas.microsoft.com/office/powerpoint/2010/main" val="2777258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g15508be8096_0_54"/>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56" name="Google Shape;856;g15508be8096_0_54"/>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71</a:t>
            </a:fld>
            <a:endParaRPr/>
          </a:p>
        </p:txBody>
      </p:sp>
      <p:sp>
        <p:nvSpPr>
          <p:cNvPr id="857" name="Google Shape;857;g15508be8096_0_54"/>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r>
              <a:rPr lang="en-US" sz="2400"/>
              <a:t>CPI(Cost Performance Index)= BCPW/ACPW</a:t>
            </a:r>
            <a:endParaRPr sz="2400"/>
          </a:p>
          <a:p>
            <a:pPr marL="0" lvl="0" indent="0" algn="l" rtl="0">
              <a:spcBef>
                <a:spcPts val="700"/>
              </a:spcBef>
              <a:spcAft>
                <a:spcPts val="0"/>
              </a:spcAft>
              <a:buSzPts val="1440"/>
              <a:buNone/>
            </a:pPr>
            <a:r>
              <a:rPr lang="en-US" sz="2400"/>
              <a:t>CV(Cost Variance) = BCPW-ACPW</a:t>
            </a:r>
            <a:endParaRPr sz="2400"/>
          </a:p>
          <a:p>
            <a:pPr marL="0" lvl="0" indent="0" algn="l" rtl="0">
              <a:spcBef>
                <a:spcPts val="700"/>
              </a:spcBef>
              <a:spcAft>
                <a:spcPts val="0"/>
              </a:spcAft>
              <a:buSzPts val="1440"/>
              <a:buNone/>
            </a:pPr>
            <a:r>
              <a:rPr lang="en-US" sz="2400"/>
              <a:t>SPI(Schedule Performance Index)= BCWP/BCWS</a:t>
            </a:r>
            <a:endParaRPr sz="2400"/>
          </a:p>
          <a:p>
            <a:pPr marL="0" lvl="0" indent="0" algn="l" rtl="0">
              <a:spcBef>
                <a:spcPts val="700"/>
              </a:spcBef>
              <a:spcAft>
                <a:spcPts val="0"/>
              </a:spcAft>
              <a:buSzPts val="1440"/>
              <a:buNone/>
            </a:pPr>
            <a:r>
              <a:rPr lang="en-US" sz="2400"/>
              <a:t>SV(Schedule Variance)= BCWP-BCWS</a:t>
            </a:r>
            <a:endParaRPr sz="2400"/>
          </a:p>
          <a:p>
            <a:pPr marL="0" lvl="0" indent="0" algn="l" rtl="0">
              <a:spcBef>
                <a:spcPts val="700"/>
              </a:spcBef>
              <a:spcAft>
                <a:spcPts val="0"/>
              </a:spcAft>
              <a:buSzPts val="1440"/>
              <a:buNone/>
            </a:pPr>
            <a:endParaRPr sz="2400"/>
          </a:p>
        </p:txBody>
      </p:sp>
    </p:spTree>
    <p:extLst>
      <p:ext uri="{BB962C8B-B14F-4D97-AF65-F5344CB8AC3E}">
        <p14:creationId xmlns:p14="http://schemas.microsoft.com/office/powerpoint/2010/main" val="3264363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15508be8096_0_61"/>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64" name="Google Shape;864;g15508be8096_0_61"/>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72</a:t>
            </a:fld>
            <a:endParaRPr/>
          </a:p>
        </p:txBody>
      </p:sp>
      <p:sp>
        <p:nvSpPr>
          <p:cNvPr id="865" name="Google Shape;865;g15508be8096_0_61"/>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r>
              <a:rPr lang="en-US" sz="2400"/>
              <a:t>CPI&lt;1</a:t>
            </a:r>
            <a:endParaRPr sz="2400"/>
          </a:p>
          <a:p>
            <a:pPr marL="0" lvl="0" indent="0" algn="l" rtl="0">
              <a:spcBef>
                <a:spcPts val="700"/>
              </a:spcBef>
              <a:spcAft>
                <a:spcPts val="0"/>
              </a:spcAft>
              <a:buSzPts val="1440"/>
              <a:buNone/>
            </a:pPr>
            <a:r>
              <a:rPr lang="en-US" sz="2400"/>
              <a:t>Project is over budget</a:t>
            </a:r>
            <a:endParaRPr sz="2400"/>
          </a:p>
          <a:p>
            <a:pPr marL="0" lvl="0" indent="0" algn="l" rtl="0">
              <a:spcBef>
                <a:spcPts val="700"/>
              </a:spcBef>
              <a:spcAft>
                <a:spcPts val="0"/>
              </a:spcAft>
              <a:buSzPts val="1440"/>
              <a:buNone/>
            </a:pPr>
            <a:r>
              <a:rPr lang="en-US" sz="2400"/>
              <a:t>CV&lt;0 </a:t>
            </a:r>
            <a:endParaRPr sz="2400"/>
          </a:p>
          <a:p>
            <a:pPr marL="0" lvl="0" indent="0" algn="l" rtl="0">
              <a:spcBef>
                <a:spcPts val="700"/>
              </a:spcBef>
              <a:spcAft>
                <a:spcPts val="0"/>
              </a:spcAft>
              <a:buSzPts val="1440"/>
              <a:buNone/>
            </a:pPr>
            <a:r>
              <a:rPr lang="en-US" sz="2400"/>
              <a:t>Project is over budget</a:t>
            </a:r>
            <a:endParaRPr sz="2400"/>
          </a:p>
          <a:p>
            <a:pPr marL="0" lvl="0" indent="0" algn="l" rtl="0">
              <a:spcBef>
                <a:spcPts val="700"/>
              </a:spcBef>
              <a:spcAft>
                <a:spcPts val="0"/>
              </a:spcAft>
              <a:buSzPts val="1440"/>
              <a:buNone/>
            </a:pPr>
            <a:r>
              <a:rPr lang="en-US" sz="2400"/>
              <a:t>SPI&lt;1</a:t>
            </a:r>
            <a:endParaRPr sz="2400"/>
          </a:p>
          <a:p>
            <a:pPr marL="0" lvl="0" indent="0" algn="l" rtl="0">
              <a:spcBef>
                <a:spcPts val="700"/>
              </a:spcBef>
              <a:spcAft>
                <a:spcPts val="0"/>
              </a:spcAft>
              <a:buSzPts val="1440"/>
              <a:buNone/>
            </a:pPr>
            <a:r>
              <a:rPr lang="en-US" sz="2400"/>
              <a:t>Project is behind Schedule</a:t>
            </a:r>
            <a:endParaRPr sz="2400"/>
          </a:p>
          <a:p>
            <a:pPr marL="0" lvl="0" indent="0" algn="l" rtl="0">
              <a:spcBef>
                <a:spcPts val="700"/>
              </a:spcBef>
              <a:spcAft>
                <a:spcPts val="0"/>
              </a:spcAft>
              <a:buSzPts val="1440"/>
              <a:buNone/>
            </a:pPr>
            <a:r>
              <a:rPr lang="en-US" sz="2400"/>
              <a:t>SPI&lt;0</a:t>
            </a:r>
            <a:endParaRPr sz="2400"/>
          </a:p>
          <a:p>
            <a:pPr marL="0" lvl="0" indent="0" algn="l" rtl="0">
              <a:spcBef>
                <a:spcPts val="700"/>
              </a:spcBef>
              <a:spcAft>
                <a:spcPts val="0"/>
              </a:spcAft>
              <a:buSzPts val="1440"/>
              <a:buNone/>
            </a:pPr>
            <a:r>
              <a:rPr lang="en-US" sz="2400"/>
              <a:t>Project is behind schedule</a:t>
            </a:r>
            <a:endParaRPr sz="2400"/>
          </a:p>
        </p:txBody>
      </p:sp>
    </p:spTree>
    <p:extLst>
      <p:ext uri="{BB962C8B-B14F-4D97-AF65-F5344CB8AC3E}">
        <p14:creationId xmlns:p14="http://schemas.microsoft.com/office/powerpoint/2010/main" val="2545689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15508be8096_0_68"/>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72" name="Google Shape;872;g15508be8096_0_68"/>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73</a:t>
            </a:fld>
            <a:endParaRPr/>
          </a:p>
        </p:txBody>
      </p:sp>
      <p:sp>
        <p:nvSpPr>
          <p:cNvPr id="873" name="Google Shape;873;g15508be8096_0_68"/>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874" name="Google Shape;874;g15508be8096_0_68"/>
          <p:cNvPicPr preferRelativeResize="0"/>
          <p:nvPr/>
        </p:nvPicPr>
        <p:blipFill rotWithShape="1">
          <a:blip r:embed="rId3">
            <a:alphaModFix/>
          </a:blip>
          <a:srcRect b="10055"/>
          <a:stretch/>
        </p:blipFill>
        <p:spPr>
          <a:xfrm>
            <a:off x="414025" y="1718575"/>
            <a:ext cx="8729976" cy="4416949"/>
          </a:xfrm>
          <a:prstGeom prst="rect">
            <a:avLst/>
          </a:prstGeom>
          <a:noFill/>
          <a:ln>
            <a:noFill/>
          </a:ln>
        </p:spPr>
      </p:pic>
    </p:spTree>
    <p:extLst>
      <p:ext uri="{BB962C8B-B14F-4D97-AF65-F5344CB8AC3E}">
        <p14:creationId xmlns:p14="http://schemas.microsoft.com/office/powerpoint/2010/main" val="2531466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15508be8096_0_76"/>
          <p:cNvSpPr txBox="1">
            <a:spLocks noGrp="1"/>
          </p:cNvSpPr>
          <p:nvPr>
            <p:ph type="title"/>
          </p:nvPr>
        </p:nvSpPr>
        <p:spPr>
          <a:xfrm>
            <a:off x="609600" y="228600"/>
            <a:ext cx="81534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Earned Value Analysis</a:t>
            </a:r>
            <a:endParaRPr sz="3600"/>
          </a:p>
        </p:txBody>
      </p:sp>
      <p:sp>
        <p:nvSpPr>
          <p:cNvPr id="881" name="Google Shape;881;g15508be8096_0_76"/>
          <p:cNvSpPr txBox="1">
            <a:spLocks noGrp="1"/>
          </p:cNvSpPr>
          <p:nvPr>
            <p:ph type="sldNum" idx="4294967295"/>
          </p:nvPr>
        </p:nvSpPr>
        <p:spPr>
          <a:xfrm>
            <a:off x="0" y="1271588"/>
            <a:ext cx="533400" cy="244500"/>
          </a:xfrm>
          <a:prstGeom prst="rect">
            <a:avLst/>
          </a:prstGeom>
          <a:noFill/>
          <a:ln>
            <a:noFill/>
          </a:ln>
        </p:spPr>
        <p:txBody>
          <a:bodyPr spcFirstLastPara="1" wrap="square" lIns="91425" tIns="45700" rIns="91425" bIns="45700" anchor="ctr" anchorCtr="0">
            <a:normAutofit fontScale="47500" lnSpcReduction="20000"/>
          </a:bodyPr>
          <a:lstStyle/>
          <a:p>
            <a:pPr marL="0" lvl="0" indent="0" algn="ctr" rtl="0">
              <a:spcBef>
                <a:spcPts val="0"/>
              </a:spcBef>
              <a:spcAft>
                <a:spcPts val="0"/>
              </a:spcAft>
              <a:buNone/>
            </a:pPr>
            <a:fld id="{00000000-1234-1234-1234-123412341234}" type="slidenum">
              <a:rPr lang="en-US"/>
              <a:t>74</a:t>
            </a:fld>
            <a:endParaRPr/>
          </a:p>
        </p:txBody>
      </p:sp>
      <p:sp>
        <p:nvSpPr>
          <p:cNvPr id="882" name="Google Shape;882;g15508be8096_0_76"/>
          <p:cNvSpPr txBox="1">
            <a:spLocks noGrp="1"/>
          </p:cNvSpPr>
          <p:nvPr>
            <p:ph type="body" idx="4294967295"/>
          </p:nvPr>
        </p:nvSpPr>
        <p:spPr>
          <a:xfrm>
            <a:off x="414020" y="1589405"/>
            <a:ext cx="8326200" cy="4755600"/>
          </a:xfrm>
          <a:prstGeom prst="rect">
            <a:avLst/>
          </a:prstGeom>
          <a:noFill/>
          <a:ln>
            <a:noFill/>
          </a:ln>
        </p:spPr>
        <p:txBody>
          <a:bodyPr spcFirstLastPara="1" wrap="square" lIns="91425" tIns="45700" rIns="91425" bIns="45700" anchor="t" anchorCtr="0">
            <a:noAutofit/>
          </a:bodyPr>
          <a:lstStyle/>
          <a:p>
            <a:pPr marL="0" lvl="0" indent="0" algn="l" rtl="0">
              <a:spcBef>
                <a:spcPts val="700"/>
              </a:spcBef>
              <a:spcAft>
                <a:spcPts val="0"/>
              </a:spcAft>
              <a:buSzPts val="1440"/>
              <a:buNone/>
            </a:pPr>
            <a:endParaRPr sz="2400"/>
          </a:p>
        </p:txBody>
      </p:sp>
      <p:pic>
        <p:nvPicPr>
          <p:cNvPr id="883" name="Google Shape;883;g15508be8096_0_76"/>
          <p:cNvPicPr preferRelativeResize="0"/>
          <p:nvPr/>
        </p:nvPicPr>
        <p:blipFill>
          <a:blip r:embed="rId3">
            <a:alphaModFix/>
          </a:blip>
          <a:stretch>
            <a:fillRect/>
          </a:stretch>
        </p:blipFill>
        <p:spPr>
          <a:xfrm>
            <a:off x="145313" y="1477188"/>
            <a:ext cx="8853374" cy="4980026"/>
          </a:xfrm>
          <a:prstGeom prst="rect">
            <a:avLst/>
          </a:prstGeom>
          <a:noFill/>
          <a:ln>
            <a:noFill/>
          </a:ln>
        </p:spPr>
      </p:pic>
    </p:spTree>
    <p:extLst>
      <p:ext uri="{BB962C8B-B14F-4D97-AF65-F5344CB8AC3E}">
        <p14:creationId xmlns:p14="http://schemas.microsoft.com/office/powerpoint/2010/main" val="4174562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r>
              <a:rPr lang="en-IN" altLang="en-US" sz="3600" b="0" strike="noStrike" spc="-1">
                <a:solidFill>
                  <a:srgbClr val="04617B"/>
                </a:solidFill>
                <a:latin typeface="Twentieth Century"/>
                <a:ea typeface="Twentieth Century"/>
              </a:rPr>
              <a:t>-1</a:t>
            </a:r>
          </a:p>
        </p:txBody>
      </p:sp>
      <p:sp>
        <p:nvSpPr>
          <p:cNvPr id="564"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65"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COCOMO is Constructive Cost Model, On the basic level it is the cost estimation model.</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 • Using this model you can find or you can make estimates of the cost of your project. </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 Key Parameters of Model: </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 Effort : Means how much amount of labor is required to complete a task. (Unit: Person-Month). </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 Schedule: Means amount of time required for the completion of job.</a:t>
            </a: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1298949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67"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68" name="PlaceHolder 3"/>
          <p:cNvSpPr>
            <a:spLocks noGrp="1"/>
          </p:cNvSpPr>
          <p:nvPr>
            <p:ph/>
          </p:nvPr>
        </p:nvSpPr>
        <p:spPr>
          <a:xfrm>
            <a:off x="414000" y="1589400"/>
            <a:ext cx="8325720" cy="5070600"/>
          </a:xfrm>
          <a:prstGeom prst="rect">
            <a:avLst/>
          </a:prstGeom>
          <a:noFill/>
          <a:ln w="0">
            <a:noFill/>
          </a:ln>
        </p:spPr>
        <p:txBody>
          <a:bodyPr anchor="t">
            <a:noAutofit/>
          </a:bodyPr>
          <a:lstStyle/>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1. Organic Project</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It belongs to small &amp; simple software projects which are handled by a small team with good domain knowledge and few rigid requirements.</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Example: Small data processing or Inventory management system.</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2. Semidetached Project</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It is an intermediate (in terms of size and complexity) project, where the team having mixed experience (both experience &amp; inexperience resources) to deals with rigid/nonrigid requirements.</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Example: Database design or OS development.</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3. Embedded Project</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This project having a high level of complexity with a large team size by considering all sets of parameters (software, hardware and operational).</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Example: Banking software or Traffic light control software.</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2150604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70"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71"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Types of COCOMO Model</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Depending upon the complexity of the project the COCOMO has three types. Such as:</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1. The Basic COCOMO</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It is the one type of static model to estimates software development effort quickly and roughly. It mainly deals with the number of lines of code and the level of estimation accuracy is less as we don’t consider the all parameters belongs to the project. The estimated effort and scheduled time for the project are given by the relation:</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Effort (E) = a*(KLOC)b  MM</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Scheduled Time (D) = c*(E)d  Months(M)</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Where,</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E = Total effort required for the project in Man-Months (MM).</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D = Total time required for project development in Months (M).</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KLOC = the size of the code for the project in Kilo lines of code.</a:t>
            </a:r>
            <a:endParaRPr lang="en-IN" sz="1350" b="0" strike="noStrike" spc="-1">
              <a:solidFill>
                <a:srgbClr val="000000"/>
              </a:solidFill>
              <a:latin typeface="Arial" panose="020B0604020202020204"/>
            </a:endParaRPr>
          </a:p>
          <a:p>
            <a:pPr>
              <a:lnSpc>
                <a:spcPct val="100000"/>
              </a:lnSpc>
              <a:spcBef>
                <a:spcPts val="700"/>
              </a:spcBef>
              <a:buNone/>
              <a:tabLst>
                <a:tab pos="0" algn="l"/>
              </a:tabLst>
            </a:pPr>
            <a:r>
              <a:rPr lang="en-US" sz="1350" b="0" strike="noStrike" spc="-1">
                <a:solidFill>
                  <a:srgbClr val="4D5968"/>
                </a:solidFill>
                <a:highlight>
                  <a:srgbClr val="FFFFFF"/>
                </a:highlight>
                <a:latin typeface="Roboto"/>
                <a:ea typeface="Roboto"/>
              </a:rPr>
              <a:t>a, b, c, d = The constant parameters for a software project.</a:t>
            </a:r>
            <a:endParaRPr lang="en-IN" sz="135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5967819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73"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74" name="PlaceHolder 3"/>
          <p:cNvSpPr>
            <a:spLocks noGrp="1"/>
          </p:cNvSpPr>
          <p:nvPr>
            <p:ph/>
          </p:nvPr>
        </p:nvSpPr>
        <p:spPr>
          <a:xfrm>
            <a:off x="414000" y="1589400"/>
            <a:ext cx="8325720" cy="4755240"/>
          </a:xfrm>
          <a:prstGeom prst="rect">
            <a:avLst/>
          </a:prstGeom>
          <a:noFill/>
          <a:ln w="0">
            <a:noFill/>
          </a:ln>
        </p:spPr>
        <p:txBody>
          <a:bodyPr anchor="t">
            <a:noAutofit/>
          </a:bodyPr>
          <a:lstStyle/>
          <a:p>
            <a:endParaRPr lang="en-IN" sz="1400" b="0" strike="noStrike" spc="-1">
              <a:solidFill>
                <a:srgbClr val="000000"/>
              </a:solidFill>
              <a:latin typeface="Arial" panose="020B0604020202020204"/>
            </a:endParaRPr>
          </a:p>
        </p:txBody>
      </p:sp>
      <p:pic>
        <p:nvPicPr>
          <p:cNvPr id="575" name="Google Shape;925;g15559f81fcd_0_95"/>
          <p:cNvPicPr/>
          <p:nvPr/>
        </p:nvPicPr>
        <p:blipFill>
          <a:blip r:embed="rId3"/>
          <a:stretch>
            <a:fillRect/>
          </a:stretch>
        </p:blipFill>
        <p:spPr>
          <a:xfrm>
            <a:off x="1089360" y="2662560"/>
            <a:ext cx="7193520" cy="2038680"/>
          </a:xfrm>
          <a:prstGeom prst="rect">
            <a:avLst/>
          </a:prstGeom>
          <a:ln w="0">
            <a:noFill/>
          </a:ln>
        </p:spPr>
      </p:pic>
    </p:spTree>
    <p:extLst>
      <p:ext uri="{BB962C8B-B14F-4D97-AF65-F5344CB8AC3E}">
        <p14:creationId xmlns:p14="http://schemas.microsoft.com/office/powerpoint/2010/main" val="860083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77"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78"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200000"/>
              </a:lnSpc>
              <a:buNone/>
              <a:tabLst>
                <a:tab pos="0" algn="l"/>
              </a:tabLst>
            </a:pPr>
            <a:r>
              <a:rPr lang="en-US" sz="1350" b="0" strike="noStrike" spc="-1">
                <a:solidFill>
                  <a:srgbClr val="4D5968"/>
                </a:solidFill>
                <a:highlight>
                  <a:srgbClr val="FFFFFF"/>
                </a:highlight>
                <a:latin typeface="Roboto"/>
                <a:ea typeface="Roboto"/>
              </a:rPr>
              <a:t>Example: For a given project was estimated with a size of 300 KLOC. Calculate the Effort, Scheduled time for development. Also, calculate the Average resource size and Productivity of the software for Organic project type.</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Ans: Given estimated size of project is: 300 KLOC</a:t>
            </a:r>
            <a:endParaRPr lang="en-IN" sz="1350" b="0" strike="noStrike" spc="-1">
              <a:solidFill>
                <a:srgbClr val="000000"/>
              </a:solidFill>
              <a:latin typeface="Arial" panose="020B0604020202020204"/>
            </a:endParaRPr>
          </a:p>
          <a:p>
            <a:pPr>
              <a:lnSpc>
                <a:spcPct val="120000"/>
              </a:lnSpc>
              <a:spcBef>
                <a:spcPts val="1900"/>
              </a:spcBef>
              <a:buNone/>
              <a:tabLst>
                <a:tab pos="0" algn="l"/>
              </a:tabLst>
            </a:pPr>
            <a:r>
              <a:rPr lang="en-US" sz="1400" b="1" strike="noStrike" spc="-1">
                <a:solidFill>
                  <a:srgbClr val="232C39"/>
                </a:solidFill>
                <a:highlight>
                  <a:srgbClr val="FFFFFF"/>
                </a:highlight>
                <a:latin typeface="Roboto"/>
                <a:ea typeface="Roboto"/>
              </a:rPr>
              <a:t>For Organic</a:t>
            </a:r>
            <a:endParaRPr lang="en-IN" sz="1400" b="0" strike="noStrike" spc="-1">
              <a:solidFill>
                <a:srgbClr val="000000"/>
              </a:solidFill>
              <a:latin typeface="Arial" panose="020B0604020202020204"/>
            </a:endParaRPr>
          </a:p>
          <a:p>
            <a:pPr>
              <a:lnSpc>
                <a:spcPct val="200000"/>
              </a:lnSpc>
              <a:spcBef>
                <a:spcPts val="400"/>
              </a:spcBef>
              <a:buNone/>
              <a:tabLst>
                <a:tab pos="0" algn="l"/>
              </a:tabLst>
            </a:pPr>
            <a:r>
              <a:rPr lang="en-US" sz="1350" b="0" strike="noStrike" spc="-1">
                <a:solidFill>
                  <a:srgbClr val="4D5968"/>
                </a:solidFill>
                <a:highlight>
                  <a:srgbClr val="FFFFFF"/>
                </a:highlight>
                <a:latin typeface="Roboto"/>
                <a:ea typeface="Roboto"/>
              </a:rPr>
              <a:t>Effort (E) = a*(KLOC)</a:t>
            </a:r>
            <a:r>
              <a:rPr lang="en-US" sz="1000" b="0" strike="noStrike" spc="-1">
                <a:solidFill>
                  <a:srgbClr val="4D5968"/>
                </a:solidFill>
                <a:highlight>
                  <a:srgbClr val="FFFFFF"/>
                </a:highlight>
                <a:latin typeface="Roboto"/>
                <a:ea typeface="Roboto"/>
              </a:rPr>
              <a:t>b </a:t>
            </a:r>
            <a:r>
              <a:rPr lang="en-US" sz="1350" b="0" strike="noStrike" spc="-1">
                <a:solidFill>
                  <a:srgbClr val="4D5968"/>
                </a:solidFill>
                <a:highlight>
                  <a:srgbClr val="FFFFFF"/>
                </a:highlight>
                <a:latin typeface="Roboto"/>
                <a:ea typeface="Roboto"/>
              </a:rPr>
              <a:t>= 2.4*(300)</a:t>
            </a:r>
            <a:r>
              <a:rPr lang="en-US" sz="1000" b="0" strike="noStrike" spc="-1">
                <a:solidFill>
                  <a:srgbClr val="4D5968"/>
                </a:solidFill>
                <a:highlight>
                  <a:srgbClr val="FFFFFF"/>
                </a:highlight>
                <a:latin typeface="Roboto"/>
                <a:ea typeface="Roboto"/>
              </a:rPr>
              <a:t>1.05</a:t>
            </a:r>
            <a:r>
              <a:rPr lang="en-US" sz="1350" b="0" strike="noStrike" spc="-1">
                <a:solidFill>
                  <a:srgbClr val="4D5968"/>
                </a:solidFill>
                <a:highlight>
                  <a:srgbClr val="FFFFFF"/>
                </a:highlight>
                <a:latin typeface="Roboto"/>
                <a:ea typeface="Roboto"/>
              </a:rPr>
              <a:t> = 957.61 MM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Scheduled Time (D) = c*(E)</a:t>
            </a:r>
            <a:r>
              <a:rPr lang="en-US" sz="1000" b="0" strike="noStrike" spc="-1">
                <a:solidFill>
                  <a:srgbClr val="4D5968"/>
                </a:solidFill>
                <a:highlight>
                  <a:srgbClr val="FFFFFF"/>
                </a:highlight>
                <a:latin typeface="Roboto"/>
                <a:ea typeface="Roboto"/>
              </a:rPr>
              <a:t>d  </a:t>
            </a:r>
            <a:r>
              <a:rPr lang="en-US" sz="1350" b="0" strike="noStrike" spc="-1">
                <a:solidFill>
                  <a:srgbClr val="4D5968"/>
                </a:solidFill>
                <a:highlight>
                  <a:srgbClr val="FFFFFF"/>
                </a:highlight>
                <a:latin typeface="Roboto"/>
                <a:ea typeface="Roboto"/>
              </a:rPr>
              <a:t>= 2.5*(957.61)</a:t>
            </a:r>
            <a:r>
              <a:rPr lang="en-US" sz="1000" b="0" strike="noStrike" spc="-1">
                <a:solidFill>
                  <a:srgbClr val="4D5968"/>
                </a:solidFill>
                <a:highlight>
                  <a:srgbClr val="FFFFFF"/>
                </a:highlight>
                <a:latin typeface="Roboto"/>
                <a:ea typeface="Roboto"/>
              </a:rPr>
              <a:t>0.38</a:t>
            </a:r>
            <a:r>
              <a:rPr lang="en-US" sz="1350" b="0" strike="noStrike" spc="-1">
                <a:solidFill>
                  <a:srgbClr val="4D5968"/>
                </a:solidFill>
                <a:highlight>
                  <a:srgbClr val="FFFFFF"/>
                </a:highlight>
                <a:latin typeface="Roboto"/>
                <a:ea typeface="Roboto"/>
              </a:rPr>
              <a:t> = 33.95 Months(M)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Avg. Resource Size = E/D = 957.61/33.95 = 28.21 Mans</a:t>
            </a:r>
            <a:endParaRPr lang="en-IN" sz="1350" b="0" strike="noStrike" spc="-1">
              <a:solidFill>
                <a:srgbClr val="000000"/>
              </a:solidFill>
              <a:latin typeface="Arial" panose="020B0604020202020204"/>
            </a:endParaRPr>
          </a:p>
          <a:p>
            <a:pPr>
              <a:lnSpc>
                <a:spcPct val="100000"/>
              </a:lnSpc>
              <a:spcBef>
                <a:spcPts val="1900"/>
              </a:spcBef>
              <a:buNone/>
              <a:tabLst>
                <a:tab pos="0" algn="l"/>
              </a:tabLst>
            </a:pPr>
            <a:endParaRPr lang="en-IN" sz="2400" b="0" strike="noStrike" spc="-1">
              <a:solidFill>
                <a:srgbClr val="000000"/>
              </a:solidFill>
              <a:latin typeface="Arial" panose="020B0604020202020204"/>
            </a:endParaRPr>
          </a:p>
        </p:txBody>
      </p:sp>
    </p:spTree>
    <p:extLst>
      <p:ext uri="{BB962C8B-B14F-4D97-AF65-F5344CB8AC3E}">
        <p14:creationId xmlns:p14="http://schemas.microsoft.com/office/powerpoint/2010/main" val="92627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10"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US" sz="2000" b="0" strike="noStrike" spc="-1" dirty="0">
                <a:solidFill>
                  <a:srgbClr val="000000"/>
                </a:solidFill>
                <a:latin typeface="Twentieth Century"/>
                <a:ea typeface="Twentieth Century"/>
              </a:rPr>
              <a:t> The </a:t>
            </a:r>
            <a:r>
              <a:rPr lang="en-US" sz="2000" b="0" strike="noStrike" spc="-1" dirty="0" smtClean="0">
                <a:solidFill>
                  <a:srgbClr val="000000"/>
                </a:solidFill>
                <a:latin typeface="Twentieth Century"/>
                <a:ea typeface="Twentieth Century"/>
              </a:rPr>
              <a:t>Stakeholders</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1" strike="noStrike" spc="-1" dirty="0">
                <a:solidFill>
                  <a:srgbClr val="000000"/>
                </a:solidFill>
                <a:latin typeface="Twentieth Century"/>
                <a:ea typeface="Twentieth Century"/>
              </a:rPr>
              <a:t>Senior managers</a:t>
            </a:r>
            <a:r>
              <a:rPr lang="en-IN" sz="2000" b="0" strike="noStrike" spc="-1" dirty="0">
                <a:solidFill>
                  <a:srgbClr val="000000"/>
                </a:solidFill>
                <a:latin typeface="Twentieth Century"/>
                <a:ea typeface="Twentieth Century"/>
              </a:rPr>
              <a:t> who define the business issues that often have a significant influence on the project.</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1" strike="noStrike" spc="-1" dirty="0">
                <a:solidFill>
                  <a:srgbClr val="000000"/>
                </a:solidFill>
                <a:latin typeface="Twentieth Century"/>
                <a:ea typeface="Twentieth Century"/>
              </a:rPr>
              <a:t>Project (technical) managers</a:t>
            </a:r>
            <a:r>
              <a:rPr lang="en-IN" sz="2000" b="0" strike="noStrike" spc="-1" dirty="0">
                <a:solidFill>
                  <a:srgbClr val="000000"/>
                </a:solidFill>
                <a:latin typeface="Twentieth Century"/>
                <a:ea typeface="Twentieth Century"/>
              </a:rPr>
              <a:t> who must plan, motivate, organize, and control the practitioners who do software work.</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1" strike="noStrike" spc="-1" dirty="0">
                <a:solidFill>
                  <a:srgbClr val="000000"/>
                </a:solidFill>
                <a:latin typeface="Twentieth Century"/>
                <a:ea typeface="Twentieth Century"/>
              </a:rPr>
              <a:t>Practitioners</a:t>
            </a:r>
            <a:r>
              <a:rPr lang="en-IN" sz="2000" b="0" strike="noStrike" spc="-1" dirty="0">
                <a:solidFill>
                  <a:srgbClr val="000000"/>
                </a:solidFill>
                <a:latin typeface="Twentieth Century"/>
                <a:ea typeface="Twentieth Century"/>
              </a:rPr>
              <a:t> who deliver the technical skills that are necessary to engineer a product or application.</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1" strike="noStrike" spc="-1" dirty="0">
                <a:solidFill>
                  <a:srgbClr val="000000"/>
                </a:solidFill>
                <a:latin typeface="Twentieth Century"/>
                <a:ea typeface="Twentieth Century"/>
              </a:rPr>
              <a:t>Customers </a:t>
            </a:r>
            <a:r>
              <a:rPr lang="en-IN" sz="2000" b="0" strike="noStrike" spc="-1" dirty="0">
                <a:solidFill>
                  <a:srgbClr val="000000"/>
                </a:solidFill>
                <a:latin typeface="Twentieth Century"/>
                <a:ea typeface="Twentieth Century"/>
              </a:rPr>
              <a:t>who specify the requirements for the software to be engineered and other stakeholders who have a peripheral interest in the outcome.</a:t>
            </a:r>
            <a:endParaRPr lang="en-IN" sz="2000" b="0" strike="noStrike" spc="-1" dirty="0">
              <a:solidFill>
                <a:srgbClr val="000000"/>
              </a:solidFill>
              <a:latin typeface="Arial"/>
            </a:endParaRPr>
          </a:p>
          <a:p>
            <a:pPr marL="319320" indent="-319320">
              <a:lnSpc>
                <a:spcPct val="100000"/>
              </a:lnSpc>
              <a:buClr>
                <a:srgbClr val="009DD9"/>
              </a:buClr>
              <a:buFont typeface="Noto Sans Symbols"/>
              <a:buChar char="◻"/>
            </a:pPr>
            <a:r>
              <a:rPr lang="en-IN" sz="2000" b="1" strike="noStrike" spc="-1" dirty="0">
                <a:solidFill>
                  <a:srgbClr val="000000"/>
                </a:solidFill>
                <a:latin typeface="Twentieth Century"/>
                <a:ea typeface="Twentieth Century"/>
              </a:rPr>
              <a:t>End users</a:t>
            </a:r>
            <a:r>
              <a:rPr lang="en-IN" sz="2000" b="0" strike="noStrike" spc="-1" dirty="0">
                <a:solidFill>
                  <a:srgbClr val="000000"/>
                </a:solidFill>
                <a:latin typeface="Twentieth Century"/>
                <a:ea typeface="Twentieth Century"/>
              </a:rPr>
              <a:t> who interact with the software once it is released for production use</a:t>
            </a:r>
            <a:endParaRPr lang="en-IN" sz="2000" b="0" strike="noStrike" spc="-1" dirty="0">
              <a:solidFill>
                <a:srgbClr val="000000"/>
              </a:solidFill>
              <a:latin typeface="Arial"/>
            </a:endParaRPr>
          </a:p>
        </p:txBody>
      </p:sp>
      <p:sp>
        <p:nvSpPr>
          <p:cNvPr id="211" name="PlaceHolder 3"/>
          <p:cNvSpPr>
            <a:spLocks noGrp="1"/>
          </p:cNvSpPr>
          <p:nvPr>
            <p:ph type="sldNum" idx="20"/>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12"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80"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81"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120000"/>
              </a:lnSpc>
              <a:buNone/>
              <a:tabLst>
                <a:tab pos="0" algn="l"/>
              </a:tabLst>
            </a:pPr>
            <a:r>
              <a:rPr lang="en-US" sz="1400" b="1" strike="noStrike" spc="-1">
                <a:solidFill>
                  <a:srgbClr val="232C39"/>
                </a:solidFill>
                <a:highlight>
                  <a:srgbClr val="FFFFFF"/>
                </a:highlight>
                <a:latin typeface="Roboto"/>
                <a:ea typeface="Roboto"/>
              </a:rPr>
              <a:t>For Semidetached</a:t>
            </a:r>
            <a:endParaRPr lang="en-IN" sz="1400" b="0" strike="noStrike" spc="-1">
              <a:solidFill>
                <a:srgbClr val="000000"/>
              </a:solidFill>
              <a:latin typeface="Arial" panose="020B0604020202020204"/>
            </a:endParaRPr>
          </a:p>
          <a:p>
            <a:pPr>
              <a:lnSpc>
                <a:spcPct val="200000"/>
              </a:lnSpc>
              <a:spcBef>
                <a:spcPts val="400"/>
              </a:spcBef>
              <a:buNone/>
              <a:tabLst>
                <a:tab pos="0" algn="l"/>
              </a:tabLst>
            </a:pPr>
            <a:r>
              <a:rPr lang="en-US" sz="1350" b="0" strike="noStrike" spc="-1">
                <a:solidFill>
                  <a:srgbClr val="4D5968"/>
                </a:solidFill>
                <a:highlight>
                  <a:srgbClr val="FFFFFF"/>
                </a:highlight>
                <a:latin typeface="Roboto"/>
                <a:ea typeface="Roboto"/>
              </a:rPr>
              <a:t>Effort (E) = a*(KLOC)</a:t>
            </a:r>
            <a:r>
              <a:rPr lang="en-US" sz="1000" b="0" strike="noStrike" spc="-1">
                <a:solidFill>
                  <a:srgbClr val="4D5968"/>
                </a:solidFill>
                <a:highlight>
                  <a:srgbClr val="FFFFFF"/>
                </a:highlight>
                <a:latin typeface="Roboto"/>
                <a:ea typeface="Roboto"/>
              </a:rPr>
              <a:t>b </a:t>
            </a:r>
            <a:r>
              <a:rPr lang="en-US" sz="1350" b="0" strike="noStrike" spc="-1">
                <a:solidFill>
                  <a:srgbClr val="4D5968"/>
                </a:solidFill>
                <a:highlight>
                  <a:srgbClr val="FFFFFF"/>
                </a:highlight>
                <a:latin typeface="Roboto"/>
                <a:ea typeface="Roboto"/>
              </a:rPr>
              <a:t>= 3.0*(300)</a:t>
            </a:r>
            <a:r>
              <a:rPr lang="en-US" sz="1000" b="0" strike="noStrike" spc="-1">
                <a:solidFill>
                  <a:srgbClr val="4D5968"/>
                </a:solidFill>
                <a:highlight>
                  <a:srgbClr val="FFFFFF"/>
                </a:highlight>
                <a:latin typeface="Roboto"/>
                <a:ea typeface="Roboto"/>
              </a:rPr>
              <a:t>1.12</a:t>
            </a:r>
            <a:r>
              <a:rPr lang="en-US" sz="1350" b="0" strike="noStrike" spc="-1">
                <a:solidFill>
                  <a:srgbClr val="4D5968"/>
                </a:solidFill>
                <a:highlight>
                  <a:srgbClr val="FFFFFF"/>
                </a:highlight>
                <a:latin typeface="Roboto"/>
                <a:ea typeface="Roboto"/>
              </a:rPr>
              <a:t> = 1784.42 MM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Scheduled Time (D) = c*(E)</a:t>
            </a:r>
            <a:r>
              <a:rPr lang="en-US" sz="1000" b="0" strike="noStrike" spc="-1">
                <a:solidFill>
                  <a:srgbClr val="4D5968"/>
                </a:solidFill>
                <a:highlight>
                  <a:srgbClr val="FFFFFF"/>
                </a:highlight>
                <a:latin typeface="Roboto"/>
                <a:ea typeface="Roboto"/>
              </a:rPr>
              <a:t>d  </a:t>
            </a:r>
            <a:r>
              <a:rPr lang="en-US" sz="1350" b="0" strike="noStrike" spc="-1">
                <a:solidFill>
                  <a:srgbClr val="4D5968"/>
                </a:solidFill>
                <a:highlight>
                  <a:srgbClr val="FFFFFF"/>
                </a:highlight>
                <a:latin typeface="Roboto"/>
                <a:ea typeface="Roboto"/>
              </a:rPr>
              <a:t>= 2.5*(1784.42)</a:t>
            </a:r>
            <a:r>
              <a:rPr lang="en-US" sz="1000" b="0" strike="noStrike" spc="-1">
                <a:solidFill>
                  <a:srgbClr val="4D5968"/>
                </a:solidFill>
                <a:highlight>
                  <a:srgbClr val="FFFFFF"/>
                </a:highlight>
                <a:latin typeface="Roboto"/>
                <a:ea typeface="Roboto"/>
              </a:rPr>
              <a:t>0.35</a:t>
            </a:r>
            <a:r>
              <a:rPr lang="en-US" sz="1350" b="0" strike="noStrike" spc="-1">
                <a:solidFill>
                  <a:srgbClr val="4D5968"/>
                </a:solidFill>
                <a:highlight>
                  <a:srgbClr val="FFFFFF"/>
                </a:highlight>
                <a:latin typeface="Roboto"/>
                <a:ea typeface="Roboto"/>
              </a:rPr>
              <a:t> = 34.35 Months(M)</a:t>
            </a:r>
            <a:endParaRPr lang="en-IN" sz="1350" b="0" strike="noStrike" spc="-1">
              <a:solidFill>
                <a:srgbClr val="000000"/>
              </a:solidFill>
              <a:latin typeface="Arial" panose="020B0604020202020204"/>
            </a:endParaRPr>
          </a:p>
          <a:p>
            <a:pPr>
              <a:lnSpc>
                <a:spcPct val="120000"/>
              </a:lnSpc>
              <a:spcBef>
                <a:spcPts val="1900"/>
              </a:spcBef>
              <a:buNone/>
              <a:tabLst>
                <a:tab pos="0" algn="l"/>
              </a:tabLst>
            </a:pPr>
            <a:r>
              <a:rPr lang="en-US" sz="1400" b="1" strike="noStrike" spc="-1">
                <a:solidFill>
                  <a:srgbClr val="232C39"/>
                </a:solidFill>
                <a:highlight>
                  <a:srgbClr val="FFFFFF"/>
                </a:highlight>
                <a:latin typeface="Roboto"/>
                <a:ea typeface="Roboto"/>
              </a:rPr>
              <a:t>For Embedded</a:t>
            </a:r>
            <a:endParaRPr lang="en-IN" sz="1400" b="0" strike="noStrike" spc="-1">
              <a:solidFill>
                <a:srgbClr val="000000"/>
              </a:solidFill>
              <a:latin typeface="Arial" panose="020B0604020202020204"/>
            </a:endParaRPr>
          </a:p>
          <a:p>
            <a:pPr>
              <a:lnSpc>
                <a:spcPct val="200000"/>
              </a:lnSpc>
              <a:spcBef>
                <a:spcPts val="400"/>
              </a:spcBef>
              <a:buNone/>
              <a:tabLst>
                <a:tab pos="0" algn="l"/>
              </a:tabLst>
            </a:pPr>
            <a:r>
              <a:rPr lang="en-US" sz="1350" b="0" strike="noStrike" spc="-1">
                <a:solidFill>
                  <a:srgbClr val="4D5968"/>
                </a:solidFill>
                <a:highlight>
                  <a:srgbClr val="FFFFFF"/>
                </a:highlight>
                <a:latin typeface="Roboto"/>
                <a:ea typeface="Roboto"/>
              </a:rPr>
              <a:t>Effort (E) = a*(KLOC)</a:t>
            </a:r>
            <a:r>
              <a:rPr lang="en-US" sz="1000" b="0" strike="noStrike" spc="-1">
                <a:solidFill>
                  <a:srgbClr val="4D5968"/>
                </a:solidFill>
                <a:highlight>
                  <a:srgbClr val="FFFFFF"/>
                </a:highlight>
                <a:latin typeface="Roboto"/>
                <a:ea typeface="Roboto"/>
              </a:rPr>
              <a:t>b </a:t>
            </a:r>
            <a:r>
              <a:rPr lang="en-US" sz="1350" b="0" strike="noStrike" spc="-1">
                <a:solidFill>
                  <a:srgbClr val="4D5968"/>
                </a:solidFill>
                <a:highlight>
                  <a:srgbClr val="FFFFFF"/>
                </a:highlight>
                <a:latin typeface="Roboto"/>
                <a:ea typeface="Roboto"/>
              </a:rPr>
              <a:t>= 3.6*(300)</a:t>
            </a:r>
            <a:r>
              <a:rPr lang="en-US" sz="1000" b="0" strike="noStrike" spc="-1">
                <a:solidFill>
                  <a:srgbClr val="4D5968"/>
                </a:solidFill>
                <a:highlight>
                  <a:srgbClr val="FFFFFF"/>
                </a:highlight>
                <a:latin typeface="Roboto"/>
                <a:ea typeface="Roboto"/>
              </a:rPr>
              <a:t>1.2</a:t>
            </a:r>
            <a:r>
              <a:rPr lang="en-US" sz="1350" b="0" strike="noStrike" spc="-1">
                <a:solidFill>
                  <a:srgbClr val="4D5968"/>
                </a:solidFill>
                <a:highlight>
                  <a:srgbClr val="FFFFFF"/>
                </a:highlight>
                <a:latin typeface="Roboto"/>
                <a:ea typeface="Roboto"/>
              </a:rPr>
              <a:t> = 3379.46 MM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Scheduled Time (D) = c*(E)</a:t>
            </a:r>
            <a:r>
              <a:rPr lang="en-US" sz="1000" b="0" strike="noStrike" spc="-1">
                <a:solidFill>
                  <a:srgbClr val="4D5968"/>
                </a:solidFill>
                <a:highlight>
                  <a:srgbClr val="FFFFFF"/>
                </a:highlight>
                <a:latin typeface="Roboto"/>
                <a:ea typeface="Roboto"/>
              </a:rPr>
              <a:t>d  </a:t>
            </a:r>
            <a:r>
              <a:rPr lang="en-US" sz="1350" b="0" strike="noStrike" spc="-1">
                <a:solidFill>
                  <a:srgbClr val="4D5968"/>
                </a:solidFill>
                <a:highlight>
                  <a:srgbClr val="FFFFFF"/>
                </a:highlight>
                <a:latin typeface="Roboto"/>
                <a:ea typeface="Roboto"/>
              </a:rPr>
              <a:t>= 2.5*(3379.46)</a:t>
            </a:r>
            <a:r>
              <a:rPr lang="en-US" sz="1000" b="0" strike="noStrike" spc="-1">
                <a:solidFill>
                  <a:srgbClr val="4D5968"/>
                </a:solidFill>
                <a:highlight>
                  <a:srgbClr val="FFFFFF"/>
                </a:highlight>
                <a:latin typeface="Roboto"/>
                <a:ea typeface="Roboto"/>
              </a:rPr>
              <a:t>0.32</a:t>
            </a:r>
            <a:r>
              <a:rPr lang="en-US" sz="1350" b="0" strike="noStrike" spc="-1">
                <a:solidFill>
                  <a:srgbClr val="4D5968"/>
                </a:solidFill>
                <a:highlight>
                  <a:srgbClr val="FFFFFF"/>
                </a:highlight>
                <a:latin typeface="Roboto"/>
                <a:ea typeface="Roboto"/>
              </a:rPr>
              <a:t> = 33.66 Months(M)</a:t>
            </a:r>
            <a:endParaRPr lang="en-IN" sz="1350" b="0" strike="noStrike" spc="-1">
              <a:solidFill>
                <a:srgbClr val="000000"/>
              </a:solidFill>
              <a:latin typeface="Arial" panose="020B0604020202020204"/>
            </a:endParaRPr>
          </a:p>
          <a:p>
            <a:pPr>
              <a:lnSpc>
                <a:spcPct val="100000"/>
              </a:lnSpc>
              <a:spcBef>
                <a:spcPts val="19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2275648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83"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84"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200000"/>
              </a:lnSpc>
              <a:buNone/>
              <a:tabLst>
                <a:tab pos="0" algn="l"/>
              </a:tabLst>
            </a:pPr>
            <a:r>
              <a:rPr lang="en-US" sz="1350" b="0" strike="noStrike" spc="-1">
                <a:solidFill>
                  <a:srgbClr val="4D5968"/>
                </a:solidFill>
                <a:highlight>
                  <a:srgbClr val="FFFFFF"/>
                </a:highlight>
                <a:latin typeface="Roboto"/>
                <a:ea typeface="Roboto"/>
              </a:rPr>
              <a:t>The intermediate model estimates software development effort in terms of size of the program and other related cost drivers parameters (product parameter, hardware parameter, resource parameter, and project parameter) of the project. The estimated effort and scheduled time are given by the relationship:</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Effort (E) = a*(KLOC)</a:t>
            </a:r>
            <a:r>
              <a:rPr lang="en-US" sz="1000" b="0" strike="noStrike" spc="-1">
                <a:solidFill>
                  <a:srgbClr val="4D5968"/>
                </a:solidFill>
                <a:highlight>
                  <a:srgbClr val="FFFFFF"/>
                </a:highlight>
                <a:latin typeface="Roboto"/>
                <a:ea typeface="Roboto"/>
              </a:rPr>
              <a:t>b </a:t>
            </a:r>
            <a:r>
              <a:rPr lang="en-US" sz="1350" b="0" strike="noStrike" spc="-1">
                <a:solidFill>
                  <a:srgbClr val="4D5968"/>
                </a:solidFill>
                <a:highlight>
                  <a:srgbClr val="FFFFFF"/>
                </a:highlight>
                <a:latin typeface="Roboto"/>
                <a:ea typeface="Roboto"/>
              </a:rPr>
              <a:t>*EAF  MM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Scheduled Time (D) = c*(E)</a:t>
            </a:r>
            <a:r>
              <a:rPr lang="en-US" sz="1000" b="0" strike="noStrike" spc="-1">
                <a:solidFill>
                  <a:srgbClr val="4D5968"/>
                </a:solidFill>
                <a:highlight>
                  <a:srgbClr val="FFFFFF"/>
                </a:highlight>
                <a:latin typeface="Roboto"/>
                <a:ea typeface="Roboto"/>
              </a:rPr>
              <a:t>d </a:t>
            </a:r>
            <a:r>
              <a:rPr lang="en-US" sz="1350" b="0" strike="noStrike" spc="-1">
                <a:solidFill>
                  <a:srgbClr val="4D5968"/>
                </a:solidFill>
                <a:highlight>
                  <a:srgbClr val="FFFFFF"/>
                </a:highlight>
                <a:latin typeface="Roboto"/>
                <a:ea typeface="Roboto"/>
              </a:rPr>
              <a:t> Months(M)</a:t>
            </a:r>
            <a:endParaRPr lang="en-IN" sz="1350" b="0" strike="noStrike" spc="-1">
              <a:solidFill>
                <a:srgbClr val="000000"/>
              </a:solidFill>
              <a:latin typeface="Arial" panose="020B0604020202020204"/>
            </a:endParaRPr>
          </a:p>
          <a:p>
            <a:pPr>
              <a:lnSpc>
                <a:spcPct val="100000"/>
              </a:lnSpc>
              <a:spcBef>
                <a:spcPts val="1900"/>
              </a:spcBef>
              <a:buNone/>
              <a:tabLst>
                <a:tab pos="0" algn="l"/>
              </a:tabLst>
            </a:pPr>
            <a:endParaRPr lang="en-IN" sz="1400" b="0" strike="noStrike" spc="-1">
              <a:solidFill>
                <a:srgbClr val="000000"/>
              </a:solidFill>
              <a:latin typeface="Arial" panose="020B0604020202020204"/>
            </a:endParaRPr>
          </a:p>
        </p:txBody>
      </p:sp>
    </p:spTree>
    <p:extLst>
      <p:ext uri="{BB962C8B-B14F-4D97-AF65-F5344CB8AC3E}">
        <p14:creationId xmlns:p14="http://schemas.microsoft.com/office/powerpoint/2010/main" val="2996023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86"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87"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200000"/>
              </a:lnSpc>
              <a:buNone/>
              <a:tabLst>
                <a:tab pos="0" algn="l"/>
              </a:tabLst>
            </a:pPr>
            <a:r>
              <a:rPr lang="en-US" sz="1350" b="0" strike="noStrike" spc="-1">
                <a:solidFill>
                  <a:srgbClr val="4D5968"/>
                </a:solidFill>
                <a:highlight>
                  <a:srgbClr val="FFFFFF"/>
                </a:highlight>
                <a:latin typeface="Roboto"/>
                <a:ea typeface="Roboto"/>
              </a:rPr>
              <a:t>Where,</a:t>
            </a:r>
            <a:endParaRPr lang="en-IN" sz="1350" b="0" strike="noStrike" spc="-1">
              <a:solidFill>
                <a:srgbClr val="000000"/>
              </a:solidFill>
              <a:latin typeface="Arial" panose="020B0604020202020204"/>
            </a:endParaRPr>
          </a:p>
          <a:p>
            <a:pPr marL="457200" indent="-314325">
              <a:lnSpc>
                <a:spcPct val="200000"/>
              </a:lnSpc>
              <a:spcBef>
                <a:spcPts val="1900"/>
              </a:spcBef>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E = Total effort required for the project in Man-Months (MM).</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D = Total time required for project development in Months (M).</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KLOC = The size of the code for the project in Kilo lines of code.</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a, b, c, d = The constant parameters for the software project.</a:t>
            </a:r>
            <a:endParaRPr lang="en-IN" sz="1350" b="0" strike="noStrike" spc="-1">
              <a:solidFill>
                <a:srgbClr val="000000"/>
              </a:solidFill>
              <a:latin typeface="Arial" panose="020B0604020202020204"/>
            </a:endParaRPr>
          </a:p>
          <a:p>
            <a:pPr>
              <a:lnSpc>
                <a:spcPct val="200000"/>
              </a:lnSpc>
              <a:spcBef>
                <a:spcPts val="4000"/>
              </a:spcBef>
              <a:buNone/>
              <a:tabLst>
                <a:tab pos="0" algn="l"/>
              </a:tabLst>
            </a:pPr>
            <a:r>
              <a:rPr lang="en-US" sz="1350" b="0" strike="noStrike" spc="-1">
                <a:solidFill>
                  <a:srgbClr val="4D5968"/>
                </a:solidFill>
                <a:highlight>
                  <a:srgbClr val="FFFFFF"/>
                </a:highlight>
                <a:latin typeface="Roboto"/>
                <a:ea typeface="Roboto"/>
              </a:rPr>
              <a:t>EAF = It is an Effort Adjustment Factor, which is calculated by multiplying the parameter values of different cost driver parameters. For ideal, the value is 1.</a:t>
            </a:r>
            <a:endParaRPr lang="en-IN" sz="1350" b="0" strike="noStrike" spc="-1">
              <a:solidFill>
                <a:srgbClr val="000000"/>
              </a:solidFill>
              <a:latin typeface="Arial" panose="020B0604020202020204"/>
            </a:endParaRPr>
          </a:p>
          <a:p>
            <a:pPr>
              <a:lnSpc>
                <a:spcPct val="100000"/>
              </a:lnSpc>
              <a:spcBef>
                <a:spcPts val="19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16825524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89"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90" name="PlaceHolder 3"/>
          <p:cNvSpPr>
            <a:spLocks noGrp="1"/>
          </p:cNvSpPr>
          <p:nvPr>
            <p:ph/>
          </p:nvPr>
        </p:nvSpPr>
        <p:spPr>
          <a:xfrm>
            <a:off x="414000" y="1589400"/>
            <a:ext cx="8325720" cy="4755240"/>
          </a:xfrm>
          <a:prstGeom prst="rect">
            <a:avLst/>
          </a:prstGeom>
          <a:noFill/>
          <a:ln w="0">
            <a:noFill/>
          </a:ln>
        </p:spPr>
        <p:txBody>
          <a:bodyPr anchor="t">
            <a:noAutofit/>
          </a:bodyPr>
          <a:lstStyle/>
          <a:p>
            <a:endParaRPr lang="en-IN" sz="1400" b="0" strike="noStrike" spc="-1">
              <a:solidFill>
                <a:srgbClr val="000000"/>
              </a:solidFill>
              <a:latin typeface="Arial" panose="020B0604020202020204"/>
            </a:endParaRPr>
          </a:p>
        </p:txBody>
      </p:sp>
      <p:pic>
        <p:nvPicPr>
          <p:cNvPr id="591" name="Picture 590"/>
          <p:cNvPicPr/>
          <p:nvPr/>
        </p:nvPicPr>
        <p:blipFill>
          <a:blip r:embed="rId3"/>
          <a:stretch>
            <a:fillRect/>
          </a:stretch>
        </p:blipFill>
        <p:spPr>
          <a:xfrm>
            <a:off x="1800000" y="1727280"/>
            <a:ext cx="5040000" cy="4617360"/>
          </a:xfrm>
          <a:prstGeom prst="rect">
            <a:avLst/>
          </a:prstGeom>
          <a:ln w="0">
            <a:noFill/>
          </a:ln>
        </p:spPr>
      </p:pic>
    </p:spTree>
    <p:extLst>
      <p:ext uri="{BB962C8B-B14F-4D97-AF65-F5344CB8AC3E}">
        <p14:creationId xmlns:p14="http://schemas.microsoft.com/office/powerpoint/2010/main" val="2672718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93"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94"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200000"/>
              </a:lnSpc>
              <a:buNone/>
              <a:tabLst>
                <a:tab pos="0" algn="l"/>
              </a:tabLst>
            </a:pPr>
            <a:r>
              <a:rPr lang="en-US" sz="1350" b="0" strike="noStrike" spc="-1">
                <a:solidFill>
                  <a:srgbClr val="4D5968"/>
                </a:solidFill>
                <a:highlight>
                  <a:srgbClr val="FFFFFF"/>
                </a:highlight>
                <a:latin typeface="Roboto"/>
                <a:ea typeface="Roboto"/>
              </a:rPr>
              <a:t>Example: For a given project was estimated with a size of 300 KLOC. Calculate the Effort, Scheduled time for development by considering developer having high application experience and very low experience in programming.</a:t>
            </a:r>
            <a:endParaRPr lang="en-IN" sz="1350" b="0" strike="noStrike" spc="-1">
              <a:solidFill>
                <a:srgbClr val="000000"/>
              </a:solidFill>
              <a:latin typeface="Arial" panose="020B0604020202020204"/>
            </a:endParaRPr>
          </a:p>
          <a:p>
            <a:pPr>
              <a:lnSpc>
                <a:spcPct val="115000"/>
              </a:lnSpc>
              <a:spcBef>
                <a:spcPts val="1900"/>
              </a:spcBef>
              <a:buNone/>
              <a:tabLst>
                <a:tab pos="0" algn="l"/>
              </a:tabLst>
            </a:pPr>
            <a:endParaRPr lang="en-IN" sz="1100" b="0" strike="noStrike" spc="-1">
              <a:solidFill>
                <a:srgbClr val="000000"/>
              </a:solidFill>
              <a:latin typeface="Arial" panose="020B0604020202020204"/>
            </a:endParaRPr>
          </a:p>
          <a:p>
            <a:pPr>
              <a:lnSpc>
                <a:spcPct val="100000"/>
              </a:lnSpc>
              <a:spcBef>
                <a:spcPts val="7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4173809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96"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597" name="PlaceHolder 3"/>
          <p:cNvSpPr>
            <a:spLocks noGrp="1"/>
          </p:cNvSpPr>
          <p:nvPr>
            <p:ph/>
          </p:nvPr>
        </p:nvSpPr>
        <p:spPr>
          <a:xfrm>
            <a:off x="414000" y="1589400"/>
            <a:ext cx="8325720" cy="4755240"/>
          </a:xfrm>
          <a:prstGeom prst="rect">
            <a:avLst/>
          </a:prstGeom>
          <a:noFill/>
          <a:ln w="0">
            <a:noFill/>
          </a:ln>
        </p:spPr>
        <p:txBody>
          <a:bodyPr anchor="t">
            <a:noAutofit/>
          </a:bodyPr>
          <a:lstStyle/>
          <a:p>
            <a:pPr>
              <a:lnSpc>
                <a:spcPct val="200000"/>
              </a:lnSpc>
              <a:buNone/>
              <a:tabLst>
                <a:tab pos="0" algn="l"/>
              </a:tabLst>
            </a:pPr>
            <a:r>
              <a:rPr lang="en-US" sz="1350" b="0" strike="noStrike" spc="-1">
                <a:solidFill>
                  <a:srgbClr val="4D5968"/>
                </a:solidFill>
                <a:highlight>
                  <a:srgbClr val="FFFFFF"/>
                </a:highlight>
                <a:latin typeface="Roboto"/>
                <a:ea typeface="Roboto"/>
              </a:rPr>
              <a:t>Ans:</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Given the estimated size of the project is: 300 KLOC</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Developer having highly application experience: 0.82 (as per above table)</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Developer having very low experience in programming: 1.14(as per above table)</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EAF = 0.82*1.14 = 0.9348</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Effort (E) = a*(KLOC)</a:t>
            </a:r>
            <a:r>
              <a:rPr lang="en-US" sz="1000" b="0" strike="noStrike" spc="-1">
                <a:solidFill>
                  <a:srgbClr val="4D5968"/>
                </a:solidFill>
                <a:highlight>
                  <a:srgbClr val="FFFFFF"/>
                </a:highlight>
                <a:latin typeface="Roboto"/>
                <a:ea typeface="Roboto"/>
              </a:rPr>
              <a:t>b </a:t>
            </a:r>
            <a:r>
              <a:rPr lang="en-US" sz="1350" b="0" strike="noStrike" spc="-1">
                <a:solidFill>
                  <a:srgbClr val="4D5968"/>
                </a:solidFill>
                <a:highlight>
                  <a:srgbClr val="FFFFFF"/>
                </a:highlight>
                <a:latin typeface="Roboto"/>
                <a:ea typeface="Roboto"/>
              </a:rPr>
              <a:t>*EAF = 3.0*(300)</a:t>
            </a:r>
            <a:r>
              <a:rPr lang="en-US" sz="1000" b="0" strike="noStrike" spc="-1">
                <a:solidFill>
                  <a:srgbClr val="4D5968"/>
                </a:solidFill>
                <a:highlight>
                  <a:srgbClr val="FFFFFF"/>
                </a:highlight>
                <a:latin typeface="Roboto"/>
                <a:ea typeface="Roboto"/>
              </a:rPr>
              <a:t>1.12 </a:t>
            </a:r>
            <a:r>
              <a:rPr lang="en-US" sz="1350" b="0" strike="noStrike" spc="-1">
                <a:solidFill>
                  <a:srgbClr val="4D5968"/>
                </a:solidFill>
                <a:highlight>
                  <a:srgbClr val="FFFFFF"/>
                </a:highlight>
                <a:latin typeface="Roboto"/>
                <a:ea typeface="Roboto"/>
              </a:rPr>
              <a:t>*0.9348 = 1668.07 MM</a:t>
            </a:r>
            <a:endParaRPr lang="en-IN" sz="1350" b="0" strike="noStrike" spc="-1">
              <a:solidFill>
                <a:srgbClr val="000000"/>
              </a:solidFill>
              <a:latin typeface="Arial" panose="020B0604020202020204"/>
            </a:endParaRPr>
          </a:p>
          <a:p>
            <a:pPr>
              <a:lnSpc>
                <a:spcPct val="200000"/>
              </a:lnSpc>
              <a:spcBef>
                <a:spcPts val="1900"/>
              </a:spcBef>
              <a:buNone/>
              <a:tabLst>
                <a:tab pos="0" algn="l"/>
              </a:tabLst>
            </a:pPr>
            <a:r>
              <a:rPr lang="en-US" sz="1350" b="0" strike="noStrike" spc="-1">
                <a:solidFill>
                  <a:srgbClr val="4D5968"/>
                </a:solidFill>
                <a:highlight>
                  <a:srgbClr val="FFFFFF"/>
                </a:highlight>
                <a:latin typeface="Roboto"/>
                <a:ea typeface="Roboto"/>
              </a:rPr>
              <a:t>Scheduled Time (D) = c*(E)</a:t>
            </a:r>
            <a:r>
              <a:rPr lang="en-US" sz="1000" b="0" strike="noStrike" spc="-1">
                <a:solidFill>
                  <a:srgbClr val="4D5968"/>
                </a:solidFill>
                <a:highlight>
                  <a:srgbClr val="FFFFFF"/>
                </a:highlight>
                <a:latin typeface="Roboto"/>
                <a:ea typeface="Roboto"/>
              </a:rPr>
              <a:t>d </a:t>
            </a:r>
            <a:r>
              <a:rPr lang="en-US" sz="1350" b="0" strike="noStrike" spc="-1">
                <a:solidFill>
                  <a:srgbClr val="4D5968"/>
                </a:solidFill>
                <a:highlight>
                  <a:srgbClr val="FFFFFF"/>
                </a:highlight>
                <a:latin typeface="Roboto"/>
                <a:ea typeface="Roboto"/>
              </a:rPr>
              <a:t> = 2.5*(1668.07)</a:t>
            </a:r>
            <a:r>
              <a:rPr lang="en-US" sz="1000" b="0" strike="noStrike" spc="-1">
                <a:solidFill>
                  <a:srgbClr val="4D5968"/>
                </a:solidFill>
                <a:highlight>
                  <a:srgbClr val="FFFFFF"/>
                </a:highlight>
                <a:latin typeface="Roboto"/>
                <a:ea typeface="Roboto"/>
              </a:rPr>
              <a:t>0.35</a:t>
            </a:r>
            <a:r>
              <a:rPr lang="en-US" sz="1350" b="0" strike="noStrike" spc="-1">
                <a:solidFill>
                  <a:srgbClr val="4D5968"/>
                </a:solidFill>
                <a:highlight>
                  <a:srgbClr val="FFFFFF"/>
                </a:highlight>
                <a:latin typeface="Roboto"/>
                <a:ea typeface="Roboto"/>
              </a:rPr>
              <a:t> = 33.55 Months(M)</a:t>
            </a:r>
            <a:endParaRPr lang="en-IN" sz="1350" b="0" strike="noStrike" spc="-1">
              <a:solidFill>
                <a:srgbClr val="000000"/>
              </a:solidFill>
              <a:latin typeface="Arial" panose="020B0604020202020204"/>
            </a:endParaRPr>
          </a:p>
          <a:p>
            <a:pPr>
              <a:lnSpc>
                <a:spcPct val="100000"/>
              </a:lnSpc>
              <a:spcBef>
                <a:spcPts val="19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49677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609480" y="228600"/>
            <a:ext cx="8152920" cy="990360"/>
          </a:xfrm>
          <a:prstGeom prst="rect">
            <a:avLst/>
          </a:prstGeom>
          <a:noFill/>
          <a:ln w="0">
            <a:noFill/>
          </a:ln>
        </p:spPr>
        <p:txBody>
          <a:bodyPr anchor="ctr">
            <a:noAutofit/>
          </a:bodyPr>
          <a:lstStyle/>
          <a:p>
            <a:pPr>
              <a:lnSpc>
                <a:spcPct val="100000"/>
              </a:lnSpc>
              <a:buNone/>
              <a:tabLst>
                <a:tab pos="0" algn="l"/>
              </a:tabLst>
            </a:pPr>
            <a:r>
              <a:rPr lang="en-US" sz="3600" b="0" strike="noStrike" spc="-1">
                <a:solidFill>
                  <a:srgbClr val="04617B"/>
                </a:solidFill>
                <a:latin typeface="Twentieth Century"/>
                <a:ea typeface="Twentieth Century"/>
              </a:rPr>
              <a:t>COCOMO</a:t>
            </a:r>
            <a:endParaRPr lang="en-IN" sz="3600" b="0" strike="noStrike" spc="-1">
              <a:solidFill>
                <a:srgbClr val="000000"/>
              </a:solidFill>
              <a:latin typeface="Arial" panose="020B0604020202020204"/>
            </a:endParaRPr>
          </a:p>
        </p:txBody>
      </p:sp>
      <p:sp>
        <p:nvSpPr>
          <p:cNvPr id="599" name="PlaceHolder 2"/>
          <p:cNvSpPr>
            <a:spLocks noGrp="1"/>
          </p:cNvSpPr>
          <p:nvPr>
            <p:ph type="sldNum" idx="4294967295"/>
          </p:nvPr>
        </p:nvSpPr>
        <p:spPr>
          <a:xfrm>
            <a:off x="0" y="1271520"/>
            <a:ext cx="533160" cy="244080"/>
          </a:xfrm>
          <a:prstGeom prst="rect">
            <a:avLst/>
          </a:prstGeom>
          <a:noFill/>
          <a:ln w="0">
            <a:noFill/>
          </a:ln>
        </p:spPr>
        <p:txBody>
          <a:bodyPr anchor="ctr">
            <a:normAutofit fontScale="47500" lnSpcReduction="20000"/>
          </a:bodyPr>
          <a:lstStyle>
            <a:lvl1pPr>
              <a:defRPr lang="en-IN" sz="2400" b="0" strike="noStrike" spc="-1">
                <a:latin typeface="Times New Roman" panose="02020603050405020304"/>
              </a:defRPr>
            </a:lvl1pPr>
          </a:lstStyle>
          <a:p>
            <a:endParaRPr lang="en-IN" sz="2400" b="0" strike="noStrike" spc="-1">
              <a:latin typeface="Times New Roman" panose="02020603050405020304"/>
            </a:endParaRPr>
          </a:p>
        </p:txBody>
      </p:sp>
      <p:sp>
        <p:nvSpPr>
          <p:cNvPr id="600" name="PlaceHolder 3"/>
          <p:cNvSpPr>
            <a:spLocks noGrp="1"/>
          </p:cNvSpPr>
          <p:nvPr>
            <p:ph/>
          </p:nvPr>
        </p:nvSpPr>
        <p:spPr>
          <a:xfrm>
            <a:off x="414000" y="1589400"/>
            <a:ext cx="8325720" cy="4755240"/>
          </a:xfrm>
          <a:prstGeom prst="rect">
            <a:avLst/>
          </a:prstGeom>
          <a:noFill/>
          <a:ln w="0">
            <a:noFill/>
          </a:ln>
        </p:spPr>
        <p:txBody>
          <a:bodyPr anchor="t">
            <a:noAutofit/>
          </a:bodyPr>
          <a:lstStyle/>
          <a:p>
            <a:pPr marL="190500">
              <a:lnSpc>
                <a:spcPct val="120000"/>
              </a:lnSpc>
              <a:buNone/>
              <a:tabLst>
                <a:tab pos="0" algn="l"/>
              </a:tabLst>
            </a:pPr>
            <a:r>
              <a:rPr lang="en-US" sz="2350" b="1" strike="noStrike" spc="-1">
                <a:solidFill>
                  <a:srgbClr val="232C39"/>
                </a:solidFill>
                <a:highlight>
                  <a:srgbClr val="FFFFFF"/>
                </a:highlight>
                <a:latin typeface="Roboto"/>
                <a:ea typeface="Roboto"/>
              </a:rPr>
              <a:t>Advantages and Disadvantages of COCOMO Model</a:t>
            </a:r>
            <a:endParaRPr lang="en-IN" sz="2350" b="0" strike="noStrike" spc="-1">
              <a:solidFill>
                <a:srgbClr val="000000"/>
              </a:solidFill>
              <a:latin typeface="Arial" panose="020B0604020202020204"/>
            </a:endParaRPr>
          </a:p>
          <a:p>
            <a:pPr>
              <a:lnSpc>
                <a:spcPct val="200000"/>
              </a:lnSpc>
              <a:spcBef>
                <a:spcPts val="500"/>
              </a:spcBef>
              <a:buNone/>
              <a:tabLst>
                <a:tab pos="0" algn="l"/>
              </a:tabLst>
            </a:pPr>
            <a:r>
              <a:rPr lang="en-US" sz="1350" b="0" strike="noStrike" spc="-1">
                <a:solidFill>
                  <a:srgbClr val="4D5968"/>
                </a:solidFill>
                <a:highlight>
                  <a:srgbClr val="FFFFFF"/>
                </a:highlight>
                <a:latin typeface="Roboto"/>
                <a:ea typeface="Roboto"/>
              </a:rPr>
              <a:t>Following are some advantages and disadvantages of the COCOMO model.</a:t>
            </a:r>
            <a:endParaRPr lang="en-IN" sz="1350" b="0" strike="noStrike" spc="-1">
              <a:solidFill>
                <a:srgbClr val="000000"/>
              </a:solidFill>
              <a:latin typeface="Arial" panose="020B0604020202020204"/>
            </a:endParaRPr>
          </a:p>
          <a:p>
            <a:pPr>
              <a:lnSpc>
                <a:spcPct val="120000"/>
              </a:lnSpc>
              <a:spcBef>
                <a:spcPts val="1900"/>
              </a:spcBef>
              <a:buNone/>
              <a:tabLst>
                <a:tab pos="0" algn="l"/>
              </a:tabLst>
            </a:pPr>
            <a:r>
              <a:rPr lang="en-US" sz="1650" b="1" strike="noStrike" spc="-1">
                <a:solidFill>
                  <a:srgbClr val="1375B0"/>
                </a:solidFill>
                <a:highlight>
                  <a:srgbClr val="FFFFFF"/>
                </a:highlight>
                <a:latin typeface="Roboto"/>
                <a:ea typeface="Roboto"/>
              </a:rPr>
              <a:t>Advantages</a:t>
            </a:r>
            <a:endParaRPr lang="en-IN" sz="1650" b="0" strike="noStrike" spc="-1">
              <a:solidFill>
                <a:srgbClr val="000000"/>
              </a:solidFill>
              <a:latin typeface="Arial" panose="020B0604020202020204"/>
            </a:endParaRPr>
          </a:p>
          <a:p>
            <a:pPr marL="457200" indent="-314325">
              <a:lnSpc>
                <a:spcPct val="200000"/>
              </a:lnSpc>
              <a:spcBef>
                <a:spcPts val="400"/>
              </a:spcBef>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Easy to estimate the total cost of the project.</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Easy to implement with various factors.</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Provide ideas about historical projects.</a:t>
            </a:r>
            <a:endParaRPr lang="en-IN" sz="1350" b="0" strike="noStrike" spc="-1">
              <a:solidFill>
                <a:srgbClr val="000000"/>
              </a:solidFill>
              <a:latin typeface="Arial" panose="020B0604020202020204"/>
            </a:endParaRPr>
          </a:p>
          <a:p>
            <a:pPr>
              <a:lnSpc>
                <a:spcPct val="120000"/>
              </a:lnSpc>
              <a:spcBef>
                <a:spcPts val="4000"/>
              </a:spcBef>
              <a:buNone/>
              <a:tabLst>
                <a:tab pos="0" algn="l"/>
              </a:tabLst>
            </a:pPr>
            <a:r>
              <a:rPr lang="en-US" sz="1650" b="1" strike="noStrike" spc="-1">
                <a:solidFill>
                  <a:srgbClr val="1375B0"/>
                </a:solidFill>
                <a:highlight>
                  <a:srgbClr val="FFFFFF"/>
                </a:highlight>
                <a:latin typeface="Roboto"/>
                <a:ea typeface="Roboto"/>
              </a:rPr>
              <a:t>Disadvantages</a:t>
            </a:r>
            <a:endParaRPr lang="en-IN" sz="1650" b="0" strike="noStrike" spc="-1">
              <a:solidFill>
                <a:srgbClr val="000000"/>
              </a:solidFill>
              <a:latin typeface="Arial" panose="020B0604020202020204"/>
            </a:endParaRPr>
          </a:p>
          <a:p>
            <a:pPr marL="457200" indent="-314325">
              <a:lnSpc>
                <a:spcPct val="200000"/>
              </a:lnSpc>
              <a:spcBef>
                <a:spcPts val="400"/>
              </a:spcBef>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It ignores requirements, customer skills, and hardware issues.</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It limits the accuracy of the software costs.</a:t>
            </a:r>
            <a:endParaRPr lang="en-IN" sz="1350" b="0" strike="noStrike" spc="-1">
              <a:solidFill>
                <a:srgbClr val="000000"/>
              </a:solidFill>
              <a:latin typeface="Arial" panose="020B0604020202020204"/>
            </a:endParaRPr>
          </a:p>
          <a:p>
            <a:pPr marL="457200" indent="-314325">
              <a:lnSpc>
                <a:spcPct val="200000"/>
              </a:lnSpc>
              <a:buClr>
                <a:srgbClr val="4D5968"/>
              </a:buClr>
              <a:buFont typeface="Roboto"/>
              <a:buChar char="●"/>
              <a:tabLst>
                <a:tab pos="0" algn="l"/>
              </a:tabLst>
            </a:pPr>
            <a:r>
              <a:rPr lang="en-US" sz="1350" b="0" strike="noStrike" spc="-1">
                <a:solidFill>
                  <a:srgbClr val="4D5968"/>
                </a:solidFill>
                <a:highlight>
                  <a:srgbClr val="FFFFFF"/>
                </a:highlight>
                <a:latin typeface="Roboto"/>
                <a:ea typeface="Roboto"/>
              </a:rPr>
              <a:t>It mostly depends on time factors.</a:t>
            </a:r>
            <a:endParaRPr lang="en-IN" sz="1350" b="0" strike="noStrike" spc="-1">
              <a:solidFill>
                <a:srgbClr val="000000"/>
              </a:solidFill>
              <a:latin typeface="Arial" panose="020B0604020202020204"/>
            </a:endParaRPr>
          </a:p>
          <a:p>
            <a:pPr>
              <a:lnSpc>
                <a:spcPct val="100000"/>
              </a:lnSpc>
              <a:spcBef>
                <a:spcPts val="4000"/>
              </a:spcBef>
              <a:buNone/>
              <a:tabLst>
                <a:tab pos="0" algn="l"/>
              </a:tabLst>
            </a:pPr>
            <a:endParaRPr lang="en-IN" sz="1350" b="0" strike="noStrike" spc="-1">
              <a:solidFill>
                <a:srgbClr val="000000"/>
              </a:solidFill>
              <a:latin typeface="Arial" panose="020B0604020202020204"/>
            </a:endParaRPr>
          </a:p>
        </p:txBody>
      </p:sp>
    </p:spTree>
    <p:extLst>
      <p:ext uri="{BB962C8B-B14F-4D97-AF65-F5344CB8AC3E}">
        <p14:creationId xmlns:p14="http://schemas.microsoft.com/office/powerpoint/2010/main" val="234720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612720" y="228600"/>
            <a:ext cx="8152920" cy="990360"/>
          </a:xfrm>
          <a:prstGeom prst="rect">
            <a:avLst/>
          </a:prstGeom>
          <a:noFill/>
          <a:ln w="0">
            <a:noFill/>
          </a:ln>
        </p:spPr>
        <p:txBody>
          <a:bodyPr anchor="ctr">
            <a:noAutofit/>
          </a:bodyPr>
          <a:lstStyle/>
          <a:p>
            <a:pPr>
              <a:lnSpc>
                <a:spcPct val="100000"/>
              </a:lnSpc>
              <a:buNone/>
              <a:tabLst>
                <a:tab pos="0" algn="l"/>
              </a:tabLst>
            </a:pPr>
            <a:r>
              <a:rPr lang="en-US" sz="4400" b="0" strike="noStrike" spc="-1">
                <a:solidFill>
                  <a:srgbClr val="04617B"/>
                </a:solidFill>
                <a:latin typeface="Twentieth Century"/>
                <a:ea typeface="Twentieth Century"/>
              </a:rPr>
              <a:t> The P</a:t>
            </a:r>
            <a:r>
              <a:rPr lang="en-IN" sz="4400" b="0" strike="noStrike" spc="-1">
                <a:solidFill>
                  <a:srgbClr val="04617B"/>
                </a:solidFill>
                <a:latin typeface="Twentieth Century"/>
                <a:ea typeface="Twentieth Century"/>
              </a:rPr>
              <a:t>eople</a:t>
            </a:r>
            <a:endParaRPr lang="en-IN" sz="4400" b="0" strike="noStrike" spc="-1">
              <a:solidFill>
                <a:srgbClr val="000000"/>
              </a:solidFill>
              <a:latin typeface="Arial"/>
            </a:endParaRPr>
          </a:p>
        </p:txBody>
      </p:sp>
      <p:sp>
        <p:nvSpPr>
          <p:cNvPr id="214" name="PlaceHolder 2"/>
          <p:cNvSpPr>
            <a:spLocks noGrp="1"/>
          </p:cNvSpPr>
          <p:nvPr>
            <p:ph/>
          </p:nvPr>
        </p:nvSpPr>
        <p:spPr>
          <a:xfrm>
            <a:off x="612720" y="1600200"/>
            <a:ext cx="8152920" cy="4495320"/>
          </a:xfrm>
          <a:prstGeom prst="rect">
            <a:avLst/>
          </a:prstGeom>
          <a:noFill/>
          <a:ln w="0">
            <a:noFill/>
          </a:ln>
        </p:spPr>
        <p:txBody>
          <a:bodyPr anchor="t">
            <a:noAutofit/>
          </a:bodyPr>
          <a:lstStyle/>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Team Leaders:</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0" strike="noStrike" spc="-1">
                <a:solidFill>
                  <a:srgbClr val="000000"/>
                </a:solidFill>
                <a:latin typeface="Twentieth Century"/>
                <a:ea typeface="Twentieth Century"/>
              </a:rPr>
              <a:t>In an excellent book of technical leadership, Jerry Weinberg suggests an MOI model of leadership:</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Motivation.</a:t>
            </a:r>
            <a:r>
              <a:rPr lang="en-IN" sz="2000" b="0" strike="noStrike" spc="-1">
                <a:solidFill>
                  <a:srgbClr val="000000"/>
                </a:solidFill>
                <a:latin typeface="Twentieth Century"/>
                <a:ea typeface="Twentieth Century"/>
              </a:rPr>
              <a:t> The ability to encourage (by “push or pull”) technical people to produce to their best ability.</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Organization.</a:t>
            </a:r>
            <a:r>
              <a:rPr lang="en-IN" sz="2000" b="0" strike="noStrike" spc="-1">
                <a:solidFill>
                  <a:srgbClr val="000000"/>
                </a:solidFill>
                <a:latin typeface="Twentieth Century"/>
                <a:ea typeface="Twentieth Century"/>
              </a:rPr>
              <a:t> The ability to mold existing processes (or invent new ones) that will enable the initial concept to be translated into a final product.</a:t>
            </a:r>
            <a:endParaRPr lang="en-IN" sz="2000" b="0" strike="noStrike" spc="-1">
              <a:solidFill>
                <a:srgbClr val="000000"/>
              </a:solidFill>
              <a:latin typeface="Arial"/>
            </a:endParaRPr>
          </a:p>
          <a:p>
            <a:pPr marL="319320" indent="-319320">
              <a:lnSpc>
                <a:spcPct val="100000"/>
              </a:lnSpc>
              <a:buClr>
                <a:srgbClr val="009DD9"/>
              </a:buClr>
              <a:buFont typeface="Noto Sans Symbols"/>
              <a:buChar char="◻"/>
            </a:pPr>
            <a:r>
              <a:rPr lang="en-IN" sz="2000" b="1" strike="noStrike" spc="-1">
                <a:solidFill>
                  <a:srgbClr val="000000"/>
                </a:solidFill>
                <a:latin typeface="Twentieth Century"/>
                <a:ea typeface="Twentieth Century"/>
              </a:rPr>
              <a:t>Ideas or innovation.</a:t>
            </a:r>
            <a:r>
              <a:rPr lang="en-IN" sz="2000" b="0" strike="noStrike" spc="-1">
                <a:solidFill>
                  <a:srgbClr val="000000"/>
                </a:solidFill>
                <a:latin typeface="Twentieth Century"/>
                <a:ea typeface="Twentieth Century"/>
              </a:rPr>
              <a:t> The ability to encourage people to create and feel creative even when they must work within bounds established for a particular software product or application.</a:t>
            </a:r>
            <a:endParaRPr lang="en-IN" sz="2000" b="0" strike="noStrike" spc="-1">
              <a:solidFill>
                <a:srgbClr val="000000"/>
              </a:solidFill>
              <a:latin typeface="Arial"/>
            </a:endParaRPr>
          </a:p>
        </p:txBody>
      </p:sp>
      <p:sp>
        <p:nvSpPr>
          <p:cNvPr id="215" name="PlaceHolder 3"/>
          <p:cNvSpPr>
            <a:spLocks noGrp="1"/>
          </p:cNvSpPr>
          <p:nvPr>
            <p:ph type="sldNum" idx="21"/>
          </p:nvPr>
        </p:nvSpPr>
        <p:spPr>
          <a:xfrm>
            <a:off x="0" y="1271520"/>
            <a:ext cx="533160" cy="244080"/>
          </a:xfrm>
          <a:prstGeom prst="rect">
            <a:avLst/>
          </a:prstGeom>
          <a:noFill/>
          <a:ln w="0">
            <a:noFill/>
          </a:ln>
        </p:spPr>
        <p:txBody>
          <a:bodyPr anchor="ctr">
            <a:normAutofit fontScale="86000" lnSpcReduction="20000"/>
          </a:bodyPr>
          <a:lstStyle>
            <a:lvl1pPr algn="ctr">
              <a:lnSpc>
                <a:spcPct val="100000"/>
              </a:lnSpc>
              <a:buNone/>
              <a:tabLst>
                <a:tab pos="0" algn="l"/>
              </a:tabLst>
              <a:defRPr lang="en-US" sz="1400" b="1" strike="noStrike" spc="-1">
                <a:solidFill>
                  <a:srgbClr val="FFFFFF"/>
                </a:solidFill>
                <a:latin typeface="Twentieth Century"/>
                <a:ea typeface="Twentieth Century"/>
              </a:defRPr>
            </a:lvl1pPr>
          </a:lstStyle>
          <a:p>
            <a:pPr algn="ctr">
              <a:lnSpc>
                <a:spcPct val="100000"/>
              </a:lnSpc>
              <a:buNone/>
              <a:tabLst>
                <a:tab pos="0" algn="l"/>
              </a:tabLst>
            </a:pPr>
            <a:r>
              <a:rPr lang="en-US" sz="1400" b="1" strike="noStrike" spc="-1">
                <a:solidFill>
                  <a:srgbClr val="FFFFFF"/>
                </a:solidFill>
                <a:latin typeface="Twentieth Century"/>
                <a:ea typeface="Twentieth Century"/>
              </a:rPr>
              <a:t>3</a:t>
            </a:r>
            <a:endParaRPr lang="en-IN" sz="1400" b="0" strike="noStrike" spc="-1">
              <a:latin typeface="Times New Roman"/>
            </a:endParaRPr>
          </a:p>
        </p:txBody>
      </p:sp>
      <p:sp>
        <p:nvSpPr>
          <p:cNvPr id="216" name="Google Shape;128;p3"/>
          <p:cNvSpPr/>
          <p:nvPr/>
        </p:nvSpPr>
        <p:spPr>
          <a:xfrm>
            <a:off x="5050800" y="6400800"/>
            <a:ext cx="1548000" cy="456840"/>
          </a:xfrm>
          <a:prstGeom prst="rect">
            <a:avLst/>
          </a:prstGeom>
          <a:solidFill>
            <a:schemeClr val="lt1"/>
          </a:solidFill>
          <a:ln w="0">
            <a:noFill/>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TotalTime>
  <Words>5941</Words>
  <Application>Microsoft Office PowerPoint</Application>
  <PresentationFormat>On-screen Show (4:3)</PresentationFormat>
  <Paragraphs>622</Paragraphs>
  <Slides>86</Slides>
  <Notes>84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86</vt:i4>
      </vt:variant>
    </vt:vector>
  </HeadingPairs>
  <TitlesOfParts>
    <vt:vector size="98" baseType="lpstr">
      <vt:lpstr>Arial</vt:lpstr>
      <vt:lpstr>DejaVu Sans</vt:lpstr>
      <vt:lpstr>Noto Sans Symbols</vt:lpstr>
      <vt:lpstr>Roboto</vt:lpstr>
      <vt:lpstr>Symbol</vt:lpstr>
      <vt:lpstr>Times New Roman</vt:lpstr>
      <vt:lpstr>Twentieth Century</vt:lpstr>
      <vt:lpstr>Wingdings</vt:lpstr>
      <vt:lpstr>Office Theme</vt:lpstr>
      <vt:lpstr>Office Theme</vt:lpstr>
      <vt:lpstr>Office Theme</vt:lpstr>
      <vt:lpstr>Office Theme</vt:lpstr>
      <vt:lpstr>ITC 504 SOFTWARE ENGINEERING</vt:lpstr>
      <vt:lpstr>The Management Spectrum</vt:lpstr>
      <vt:lpstr>The People</vt:lpstr>
      <vt:lpstr>The People</vt:lpstr>
      <vt:lpstr>The Product</vt:lpstr>
      <vt:lpstr>The Process</vt:lpstr>
      <vt:lpstr> The Project</vt:lpstr>
      <vt:lpstr> The People</vt:lpstr>
      <vt:lpstr> The People</vt:lpstr>
      <vt:lpstr> The People</vt:lpstr>
      <vt:lpstr> The People</vt:lpstr>
      <vt:lpstr> The People</vt:lpstr>
      <vt:lpstr> The People</vt:lpstr>
      <vt:lpstr> The Product</vt:lpstr>
      <vt:lpstr> The Process</vt:lpstr>
      <vt:lpstr> The Project</vt:lpstr>
      <vt:lpstr> The Project</vt:lpstr>
      <vt:lpstr>Project Scheduling</vt:lpstr>
      <vt:lpstr>Project Scheduling</vt:lpstr>
      <vt:lpstr>Project Scheduling</vt:lpstr>
      <vt:lpstr>Project Scheduling</vt:lpstr>
      <vt:lpstr>Project Scheduling</vt:lpstr>
      <vt:lpstr>Project Scheduling</vt:lpstr>
      <vt:lpstr>Project Scheduling</vt:lpstr>
      <vt:lpstr>Project Scheduling</vt:lpstr>
      <vt:lpstr>Project Scheduling</vt:lpstr>
      <vt:lpstr>Project Scheduling</vt:lpstr>
      <vt:lpstr>Project Scheduling</vt:lpstr>
      <vt:lpstr>Project Scheduling</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Software engineering metrics</vt:lpstr>
      <vt:lpstr>PowerPoint Presentation</vt:lpstr>
      <vt:lpstr>Earned value analysis (EVA)</vt:lpstr>
      <vt:lpstr>Earned value analysis (EVA)</vt:lpstr>
      <vt:lpstr>Earned value analysis (EVA)</vt:lpstr>
      <vt:lpstr>Earned value analysis (EVA)</vt:lpstr>
      <vt:lpstr>Earned value analysis (EVA)</vt:lpstr>
      <vt:lpstr>Earned value analysis (EVA)</vt:lpstr>
      <vt:lpstr>Earned value analysis (EVA)</vt:lpstr>
      <vt:lpstr>Earned value analysis (EVA)</vt:lpstr>
      <vt:lpstr>Earned Value Analysis</vt:lpstr>
      <vt:lpstr>Earned Value Analysis</vt:lpstr>
      <vt:lpstr>Earned Value Analysis</vt:lpstr>
      <vt:lpstr>Earned Value Analysis</vt:lpstr>
      <vt:lpstr>Earned Value Analysis</vt:lpstr>
      <vt:lpstr>Earned Value Analysis</vt:lpstr>
      <vt:lpstr>Earned Value Analysis</vt:lpstr>
      <vt:lpstr>Earned Value Analysis</vt:lpstr>
      <vt:lpstr>Earned Value Analysis</vt:lpstr>
      <vt:lpstr>Earned Value Analysis</vt:lpstr>
      <vt:lpstr>Earned Value Analysis</vt:lpstr>
      <vt:lpstr>COCOMO-1</vt:lpstr>
      <vt:lpstr>COCOMO</vt:lpstr>
      <vt:lpstr>COCOMO</vt:lpstr>
      <vt:lpstr>COCOMO</vt:lpstr>
      <vt:lpstr>COCOMO</vt:lpstr>
      <vt:lpstr>COCOMO</vt:lpstr>
      <vt:lpstr>COCOMO</vt:lpstr>
      <vt:lpstr>COCOMO</vt:lpstr>
      <vt:lpstr>COCOMO</vt:lpstr>
      <vt:lpstr>COCOMO</vt:lpstr>
      <vt:lpstr>COCOMO</vt:lpstr>
      <vt:lpstr>COCOMO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504 SOFTWARE ENGINEERING</dc:title>
  <dc:subject/>
  <dc:creator>Xenia Mountrouidou</dc:creator>
  <dc:description/>
  <cp:lastModifiedBy>DIMPLE</cp:lastModifiedBy>
  <cp:revision>22</cp:revision>
  <dcterms:created xsi:type="dcterms:W3CDTF">2022-08-10T09:27:00Z</dcterms:created>
  <dcterms:modified xsi:type="dcterms:W3CDTF">2023-09-13T05:03:09Z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C79DDCDF5805411ABEDD0D08F88DED28</vt:lpwstr>
  </property>
  <property fmtid="{D5CDD505-2E9C-101B-9397-08002B2CF9AE}" pid="3" name="KSOProductBuildVer">
    <vt:lpwstr>1033-11.2.0.11191</vt:lpwstr>
  </property>
  <property fmtid="{D5CDD505-2E9C-101B-9397-08002B2CF9AE}" pid="4" name="Slides">
    <vt:i4>22</vt:i4>
  </property>
</Properties>
</file>